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86" r:id="rId5"/>
    <p:sldId id="260" r:id="rId6"/>
    <p:sldId id="261" r:id="rId7"/>
    <p:sldId id="262" r:id="rId8"/>
    <p:sldId id="287" r:id="rId9"/>
    <p:sldId id="288" r:id="rId10"/>
    <p:sldId id="289" r:id="rId11"/>
    <p:sldId id="290" r:id="rId12"/>
    <p:sldId id="265" r:id="rId13"/>
    <p:sldId id="268" r:id="rId14"/>
    <p:sldId id="269" r:id="rId15"/>
    <p:sldId id="283" r:id="rId16"/>
    <p:sldId id="276" r:id="rId17"/>
    <p:sldId id="277" r:id="rId18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6411"/>
    <a:srgbClr val="4B78DD"/>
    <a:srgbClr val="7283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4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E11D3-377C-496A-872D-B97E015A6E2B}" type="datetimeFigureOut">
              <a:rPr lang="en-GB" smtClean="0"/>
              <a:t>21/02/2019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9535B-97F1-4D61-82B2-22A9D0B192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62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25783-00F7-4E45-AAD7-AAF7BA04F40C}" type="datetimeFigureOut">
              <a:rPr lang="en-GB" smtClean="0"/>
              <a:t>21/02/2019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8BEB6-27F6-4C6F-A1F9-A7B38CEF6A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87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81747-ABEF-4E49-816A-02B0199E5E68}" type="datetimeFigureOut">
              <a:rPr lang="sv-SE" smtClean="0"/>
              <a:t>2019-02-21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6E4E-67A5-4D3A-BCB8-63EB08FE2F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9913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81747-ABEF-4E49-816A-02B0199E5E68}" type="datetimeFigureOut">
              <a:rPr lang="sv-SE" smtClean="0"/>
              <a:t>2019-02-21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6E4E-67A5-4D3A-BCB8-63EB08FE2F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2536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81747-ABEF-4E49-816A-02B0199E5E68}" type="datetimeFigureOut">
              <a:rPr lang="sv-SE" smtClean="0"/>
              <a:t>2019-02-21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6E4E-67A5-4D3A-BCB8-63EB08FE2F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1650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81747-ABEF-4E49-816A-02B0199E5E68}" type="datetimeFigureOut">
              <a:rPr lang="sv-SE" smtClean="0"/>
              <a:t>2019-02-21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6E4E-67A5-4D3A-BCB8-63EB08FE2F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7870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81747-ABEF-4E49-816A-02B0199E5E68}" type="datetimeFigureOut">
              <a:rPr lang="sv-SE" smtClean="0"/>
              <a:t>2019-02-21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6E4E-67A5-4D3A-BCB8-63EB08FE2F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3540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81747-ABEF-4E49-816A-02B0199E5E68}" type="datetimeFigureOut">
              <a:rPr lang="sv-SE" smtClean="0"/>
              <a:t>2019-02-21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6E4E-67A5-4D3A-BCB8-63EB08FE2F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1219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81747-ABEF-4E49-816A-02B0199E5E68}" type="datetimeFigureOut">
              <a:rPr lang="sv-SE" smtClean="0"/>
              <a:t>2019-02-21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6E4E-67A5-4D3A-BCB8-63EB08FE2F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2659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81747-ABEF-4E49-816A-02B0199E5E68}" type="datetimeFigureOut">
              <a:rPr lang="sv-SE" smtClean="0"/>
              <a:t>2019-02-21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6E4E-67A5-4D3A-BCB8-63EB08FE2F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4130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81747-ABEF-4E49-816A-02B0199E5E68}" type="datetimeFigureOut">
              <a:rPr lang="sv-SE" smtClean="0"/>
              <a:t>2019-02-21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6E4E-67A5-4D3A-BCB8-63EB08FE2F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9655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81747-ABEF-4E49-816A-02B0199E5E68}" type="datetimeFigureOut">
              <a:rPr lang="sv-SE" smtClean="0"/>
              <a:t>2019-02-21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6E4E-67A5-4D3A-BCB8-63EB08FE2F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361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81747-ABEF-4E49-816A-02B0199E5E68}" type="datetimeFigureOut">
              <a:rPr lang="sv-SE" smtClean="0"/>
              <a:t>2019-02-21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6E4E-67A5-4D3A-BCB8-63EB08FE2F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1618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46000">
              <a:schemeClr val="accent1">
                <a:lumMod val="40000"/>
                <a:lumOff val="60000"/>
                <a:alpha val="76000"/>
              </a:schemeClr>
            </a:gs>
            <a:gs pos="78000">
              <a:schemeClr val="accent1">
                <a:lumMod val="60000"/>
                <a:lumOff val="40000"/>
                <a:alpha val="76000"/>
              </a:schemeClr>
            </a:gs>
            <a:gs pos="100000">
              <a:srgbClr val="4B78DD">
                <a:alpha val="76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81747-ABEF-4E49-816A-02B0199E5E68}" type="datetimeFigureOut">
              <a:rPr lang="sv-SE" smtClean="0"/>
              <a:t>2019-02-21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86E4E-67A5-4D3A-BCB8-63EB08FE2F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127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6.jpeg"/><Relationship Id="rId3" Type="http://schemas.microsoft.com/office/2007/relationships/hdphoto" Target="../media/hdphoto4.wdp"/><Relationship Id="rId7" Type="http://schemas.openxmlformats.org/officeDocument/2006/relationships/image" Target="../media/image23.jpeg"/><Relationship Id="rId12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360363"/>
            <a:ext cx="9144000" cy="2154237"/>
          </a:xfrm>
        </p:spPr>
        <p:txBody>
          <a:bodyPr>
            <a:normAutofit/>
          </a:bodyPr>
          <a:lstStyle/>
          <a:p>
            <a:r>
              <a:rPr lang="sv-SE" sz="32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BIOSPHERE CHALLENGE 2019</a:t>
            </a:r>
            <a:endParaRPr lang="sv-SE" sz="32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63717" y="2739962"/>
            <a:ext cx="9464566" cy="1655762"/>
          </a:xfrm>
        </p:spPr>
        <p:txBody>
          <a:bodyPr>
            <a:normAutofit lnSpcReduction="10000"/>
          </a:bodyPr>
          <a:lstStyle/>
          <a:p>
            <a:r>
              <a:rPr lang="sv-SE" sz="6000" dirty="0" err="1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Our</a:t>
            </a:r>
            <a:r>
              <a:rPr lang="sv-SE" sz="60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Best </a:t>
            </a:r>
            <a:r>
              <a:rPr lang="sv-SE" sz="6000" dirty="0" err="1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Environmental</a:t>
            </a:r>
            <a:r>
              <a:rPr lang="sv-SE" sz="60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Action</a:t>
            </a:r>
            <a:endParaRPr lang="sv-SE" sz="36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417" y="5221631"/>
            <a:ext cx="2748207" cy="1403191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BFB"/>
              </a:clrFrom>
              <a:clrTo>
                <a:srgbClr val="FA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315" y="5629285"/>
            <a:ext cx="3544380" cy="310092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855" y="4859082"/>
            <a:ext cx="3602736" cy="1801368"/>
          </a:xfrm>
          <a:prstGeom prst="rect">
            <a:avLst/>
          </a:prstGeom>
        </p:spPr>
      </p:pic>
      <p:pic>
        <p:nvPicPr>
          <p:cNvPr id="8" name="Bildobjekt 7" descr="\\kis.local\GEMENSAM\Mariestad\Biosfar\Personal\Biosfärkontoret\Information\Bildobjekt\biosfärutmaningen\Biosfärutmaning ENG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14510">
            <a:off x="9724930" y="693340"/>
            <a:ext cx="1886140" cy="1886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32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46000">
              <a:schemeClr val="accent1">
                <a:lumMod val="40000"/>
                <a:lumOff val="60000"/>
                <a:alpha val="76000"/>
              </a:schemeClr>
            </a:gs>
            <a:gs pos="78000">
              <a:schemeClr val="accent1">
                <a:lumMod val="60000"/>
                <a:lumOff val="40000"/>
                <a:alpha val="76000"/>
              </a:schemeClr>
            </a:gs>
            <a:gs pos="100000">
              <a:srgbClr val="4B78DD">
                <a:alpha val="76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1909823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accent6">
                  <a:lumMod val="75000"/>
                  <a:alpha val="56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1"/>
          <p:cNvSpPr txBox="1">
            <a:spLocks/>
          </p:cNvSpPr>
          <p:nvPr/>
        </p:nvSpPr>
        <p:spPr>
          <a:xfrm>
            <a:off x="2080372" y="571946"/>
            <a:ext cx="96231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sz="3600" dirty="0">
              <a:solidFill>
                <a:srgbClr val="7283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080372" y="365125"/>
            <a:ext cx="9273428" cy="1325563"/>
          </a:xfrm>
        </p:spPr>
        <p:txBody>
          <a:bodyPr>
            <a:normAutofit/>
          </a:bodyPr>
          <a:lstStyle/>
          <a:p>
            <a:r>
              <a:rPr lang="sv-SE" sz="3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MAKE YOUR SCHOOL MORE ENERGY EFFICIENT…</a:t>
            </a:r>
            <a:endParaRPr lang="sv-SE" sz="36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080372" y="1825625"/>
            <a:ext cx="927342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3200" dirty="0" smtClean="0">
                <a:latin typeface="+mj-lt"/>
              </a:rPr>
              <a:t>If </a:t>
            </a:r>
            <a:r>
              <a:rPr lang="sv-SE" sz="3200" dirty="0" err="1" smtClean="0">
                <a:latin typeface="+mj-lt"/>
              </a:rPr>
              <a:t>every</a:t>
            </a:r>
            <a:r>
              <a:rPr lang="sv-SE" sz="3200" dirty="0" smtClean="0">
                <a:latin typeface="+mj-lt"/>
              </a:rPr>
              <a:t> </a:t>
            </a:r>
            <a:r>
              <a:rPr lang="sv-SE" sz="3200" dirty="0" err="1" smtClean="0">
                <a:latin typeface="+mj-lt"/>
              </a:rPr>
              <a:t>school</a:t>
            </a:r>
            <a:r>
              <a:rPr lang="sv-SE" sz="3200" dirty="0" smtClean="0">
                <a:latin typeface="+mj-lt"/>
              </a:rPr>
              <a:t> </a:t>
            </a:r>
            <a:r>
              <a:rPr lang="sv-SE" sz="3200" dirty="0" err="1" smtClean="0">
                <a:latin typeface="+mj-lt"/>
              </a:rPr>
              <a:t>changed</a:t>
            </a:r>
            <a:r>
              <a:rPr lang="sv-SE" sz="3200" dirty="0" smtClean="0">
                <a:latin typeface="+mj-lt"/>
              </a:rPr>
              <a:t> </a:t>
            </a:r>
            <a:r>
              <a:rPr lang="sv-SE" sz="3200" dirty="0" err="1" smtClean="0">
                <a:latin typeface="+mj-lt"/>
              </a:rPr>
              <a:t>their</a:t>
            </a:r>
            <a:r>
              <a:rPr lang="sv-SE" sz="3200" dirty="0" smtClean="0">
                <a:latin typeface="+mj-lt"/>
              </a:rPr>
              <a:t> </a:t>
            </a:r>
            <a:r>
              <a:rPr lang="sv-SE" sz="3200" dirty="0" err="1" smtClean="0">
                <a:latin typeface="+mj-lt"/>
              </a:rPr>
              <a:t>light</a:t>
            </a:r>
            <a:r>
              <a:rPr lang="sv-SE" sz="3200" dirty="0" smtClean="0">
                <a:latin typeface="+mj-lt"/>
              </a:rPr>
              <a:t> bulbs to LED </a:t>
            </a:r>
            <a:r>
              <a:rPr lang="sv-SE" sz="3200" dirty="0" err="1" smtClean="0">
                <a:latin typeface="+mj-lt"/>
              </a:rPr>
              <a:t>light</a:t>
            </a:r>
            <a:r>
              <a:rPr lang="sv-SE" sz="3200" dirty="0" smtClean="0">
                <a:latin typeface="+mj-lt"/>
              </a:rPr>
              <a:t> bulbs, </a:t>
            </a:r>
            <a:r>
              <a:rPr lang="sv-SE" sz="3200" dirty="0" err="1" smtClean="0">
                <a:latin typeface="+mj-lt"/>
              </a:rPr>
              <a:t>they</a:t>
            </a:r>
            <a:r>
              <a:rPr lang="sv-SE" sz="3200" dirty="0" smtClean="0">
                <a:latin typeface="+mj-lt"/>
              </a:rPr>
              <a:t> </a:t>
            </a:r>
            <a:r>
              <a:rPr lang="sv-SE" sz="3200" dirty="0" err="1" smtClean="0">
                <a:latin typeface="+mj-lt"/>
              </a:rPr>
              <a:t>will</a:t>
            </a:r>
            <a:r>
              <a:rPr lang="sv-SE" sz="3200" dirty="0" smtClean="0">
                <a:latin typeface="+mj-lt"/>
              </a:rPr>
              <a:t> save </a:t>
            </a:r>
            <a:r>
              <a:rPr lang="sv-SE" sz="3200" dirty="0" err="1" smtClean="0">
                <a:latin typeface="+mj-lt"/>
              </a:rPr>
              <a:t>money</a:t>
            </a:r>
            <a:r>
              <a:rPr lang="sv-SE" sz="3200" dirty="0" smtClean="0">
                <a:latin typeface="+mj-lt"/>
              </a:rPr>
              <a:t> </a:t>
            </a:r>
            <a:r>
              <a:rPr lang="sv-SE" sz="3200" dirty="0" err="1" smtClean="0">
                <a:latin typeface="+mj-lt"/>
              </a:rPr>
              <a:t>due</a:t>
            </a:r>
            <a:r>
              <a:rPr lang="sv-SE" sz="3200" dirty="0" smtClean="0">
                <a:latin typeface="+mj-lt"/>
              </a:rPr>
              <a:t> to </a:t>
            </a:r>
            <a:r>
              <a:rPr lang="sv-SE" sz="3200" dirty="0" err="1" smtClean="0">
                <a:latin typeface="+mj-lt"/>
              </a:rPr>
              <a:t>reduced</a:t>
            </a:r>
            <a:r>
              <a:rPr lang="sv-SE" sz="3200" dirty="0" smtClean="0">
                <a:latin typeface="+mj-lt"/>
              </a:rPr>
              <a:t> </a:t>
            </a:r>
            <a:r>
              <a:rPr lang="sv-SE" sz="3200" dirty="0" err="1" smtClean="0">
                <a:latin typeface="+mj-lt"/>
              </a:rPr>
              <a:t>energy</a:t>
            </a:r>
            <a:r>
              <a:rPr lang="sv-SE" sz="3200" dirty="0" smtClean="0">
                <a:latin typeface="+mj-lt"/>
              </a:rPr>
              <a:t> </a:t>
            </a:r>
            <a:r>
              <a:rPr lang="sv-SE" sz="3200" dirty="0" err="1" smtClean="0">
                <a:latin typeface="+mj-lt"/>
              </a:rPr>
              <a:t>costs</a:t>
            </a:r>
            <a:r>
              <a:rPr lang="sv-SE" sz="3200" dirty="0" smtClean="0">
                <a:latin typeface="+mj-lt"/>
              </a:rPr>
              <a:t>. </a:t>
            </a:r>
          </a:p>
          <a:p>
            <a:pPr marL="0" indent="0">
              <a:buNone/>
            </a:pPr>
            <a:endParaRPr lang="sv-SE" sz="3200" dirty="0" smtClean="0">
              <a:latin typeface="+mj-lt"/>
            </a:endParaRPr>
          </a:p>
          <a:p>
            <a:pPr marL="0" indent="0">
              <a:buNone/>
            </a:pPr>
            <a:endParaRPr lang="sv-SE" sz="3200" dirty="0">
              <a:latin typeface="+mj-lt"/>
            </a:endParaRPr>
          </a:p>
          <a:p>
            <a:pPr marL="0" indent="0">
              <a:buNone/>
            </a:pPr>
            <a:r>
              <a:rPr lang="sv-SE" sz="3200" dirty="0" smtClean="0">
                <a:latin typeface="+mj-lt"/>
              </a:rPr>
              <a:t>In Sweden, </a:t>
            </a:r>
            <a:r>
              <a:rPr lang="sv-SE" sz="3200" dirty="0" err="1" smtClean="0">
                <a:latin typeface="+mj-lt"/>
              </a:rPr>
              <a:t>that</a:t>
            </a:r>
            <a:r>
              <a:rPr lang="sv-SE" sz="3200" dirty="0" smtClean="0">
                <a:latin typeface="+mj-lt"/>
              </a:rPr>
              <a:t> </a:t>
            </a:r>
            <a:r>
              <a:rPr lang="sv-SE" sz="3200" dirty="0" err="1" smtClean="0">
                <a:latin typeface="+mj-lt"/>
              </a:rPr>
              <a:t>saving</a:t>
            </a:r>
            <a:r>
              <a:rPr lang="sv-SE" sz="3200" dirty="0" smtClean="0">
                <a:latin typeface="+mj-lt"/>
              </a:rPr>
              <a:t> </a:t>
            </a:r>
            <a:r>
              <a:rPr lang="sv-SE" sz="3200" dirty="0" err="1" smtClean="0">
                <a:latin typeface="+mj-lt"/>
              </a:rPr>
              <a:t>would</a:t>
            </a:r>
            <a:r>
              <a:rPr lang="sv-SE" sz="3200" dirty="0" smtClean="0">
                <a:latin typeface="+mj-lt"/>
              </a:rPr>
              <a:t> be </a:t>
            </a:r>
            <a:r>
              <a:rPr lang="sv-SE" sz="3200" dirty="0" err="1" smtClean="0">
                <a:latin typeface="+mj-lt"/>
              </a:rPr>
              <a:t>big</a:t>
            </a:r>
            <a:r>
              <a:rPr lang="sv-SE" sz="3200" dirty="0" smtClean="0"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sv-SE" sz="3200" dirty="0" err="1">
                <a:latin typeface="+mj-lt"/>
              </a:rPr>
              <a:t>e</a:t>
            </a:r>
            <a:r>
              <a:rPr lang="sv-SE" sz="3200" dirty="0" err="1" smtClean="0">
                <a:latin typeface="+mj-lt"/>
              </a:rPr>
              <a:t>nough</a:t>
            </a:r>
            <a:r>
              <a:rPr lang="sv-SE" sz="3200" dirty="0" smtClean="0">
                <a:latin typeface="+mj-lt"/>
              </a:rPr>
              <a:t> to </a:t>
            </a:r>
            <a:r>
              <a:rPr lang="sv-SE" sz="3200" dirty="0" err="1" smtClean="0">
                <a:latin typeface="+mj-lt"/>
              </a:rPr>
              <a:t>employ</a:t>
            </a:r>
            <a:r>
              <a:rPr lang="sv-SE" sz="3200" dirty="0" smtClean="0">
                <a:latin typeface="+mj-lt"/>
              </a:rPr>
              <a:t> 1000 new </a:t>
            </a:r>
            <a:r>
              <a:rPr lang="sv-SE" sz="3200" dirty="0" err="1" smtClean="0">
                <a:latin typeface="+mj-lt"/>
              </a:rPr>
              <a:t>teachers</a:t>
            </a:r>
            <a:r>
              <a:rPr lang="sv-SE" sz="3200" dirty="0" smtClean="0">
                <a:latin typeface="+mj-lt"/>
              </a:rPr>
              <a:t>!</a:t>
            </a:r>
            <a:endParaRPr lang="sv-SE" sz="3200" dirty="0">
              <a:latin typeface="+mj-lt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926" y="2159114"/>
            <a:ext cx="6172505" cy="4367048"/>
          </a:xfrm>
          <a:prstGeom prst="rect">
            <a:avLst/>
          </a:prstGeom>
        </p:spPr>
      </p:pic>
      <p:pic>
        <p:nvPicPr>
          <p:cNvPr id="8" name="Bildobjekt 7" descr="\\kis.local\GEMENSAM\Mariestad\Biosfar\Personal\Biosfärkontoret\Information\Bildobjekt\biosfärutmaningen\Biosfärutmaning ENG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0071">
            <a:off x="164075" y="498204"/>
            <a:ext cx="1607836" cy="16078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4736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1909823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accent6">
                  <a:lumMod val="75000"/>
                  <a:alpha val="56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1"/>
          <p:cNvSpPr txBox="1">
            <a:spLocks/>
          </p:cNvSpPr>
          <p:nvPr/>
        </p:nvSpPr>
        <p:spPr>
          <a:xfrm>
            <a:off x="2080372" y="571946"/>
            <a:ext cx="96231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sz="3600" dirty="0">
              <a:solidFill>
                <a:srgbClr val="7283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33297" y="365125"/>
            <a:ext cx="6980310" cy="1325563"/>
          </a:xfrm>
        </p:spPr>
        <p:txBody>
          <a:bodyPr>
            <a:normAutofit/>
          </a:bodyPr>
          <a:lstStyle/>
          <a:p>
            <a:r>
              <a:rPr lang="sv-SE" sz="3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TRADE CLOTHES WITH EACH OTHER…</a:t>
            </a:r>
            <a:endParaRPr lang="sv-SE" sz="36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333296" y="1825625"/>
            <a:ext cx="7108103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 smtClean="0">
                <a:latin typeface="+mj-lt"/>
              </a:rPr>
              <a:t>Re-</a:t>
            </a:r>
            <a:r>
              <a:rPr lang="sv-SE" dirty="0" err="1" smtClean="0">
                <a:latin typeface="+mj-lt"/>
              </a:rPr>
              <a:t>using</a:t>
            </a:r>
            <a:r>
              <a:rPr lang="sv-SE" dirty="0" smtClean="0">
                <a:latin typeface="+mj-lt"/>
              </a:rPr>
              <a:t> saves </a:t>
            </a:r>
            <a:r>
              <a:rPr lang="sv-SE" dirty="0" err="1" smtClean="0">
                <a:latin typeface="+mj-lt"/>
              </a:rPr>
              <a:t>energy</a:t>
            </a:r>
            <a:r>
              <a:rPr lang="sv-SE" dirty="0" smtClean="0">
                <a:latin typeface="+mj-lt"/>
              </a:rPr>
              <a:t>, </a:t>
            </a:r>
            <a:r>
              <a:rPr lang="sv-SE" dirty="0" err="1" smtClean="0">
                <a:latin typeface="+mj-lt"/>
              </a:rPr>
              <a:t>water</a:t>
            </a:r>
            <a:r>
              <a:rPr lang="sv-SE" dirty="0" smtClean="0">
                <a:latin typeface="+mj-lt"/>
              </a:rPr>
              <a:t> and </a:t>
            </a:r>
            <a:r>
              <a:rPr lang="sv-SE" dirty="0" err="1" smtClean="0">
                <a:latin typeface="+mj-lt"/>
              </a:rPr>
              <a:t>chemicals</a:t>
            </a:r>
            <a:r>
              <a:rPr lang="sv-SE" dirty="0" smtClean="0">
                <a:latin typeface="+mj-lt"/>
              </a:rPr>
              <a:t>.</a:t>
            </a:r>
          </a:p>
          <a:p>
            <a:pPr marL="0" indent="0">
              <a:buNone/>
            </a:pPr>
            <a:endParaRPr lang="sv-SE" dirty="0" smtClean="0">
              <a:latin typeface="+mj-lt"/>
            </a:endParaRPr>
          </a:p>
          <a:p>
            <a:pPr marL="0" indent="0">
              <a:buNone/>
            </a:pPr>
            <a:r>
              <a:rPr lang="sv-SE" dirty="0" err="1" smtClean="0">
                <a:latin typeface="+mj-lt"/>
              </a:rPr>
              <a:t>Let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us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pretend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your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class</a:t>
            </a:r>
            <a:r>
              <a:rPr lang="sv-SE" dirty="0" smtClean="0">
                <a:latin typeface="+mj-lt"/>
              </a:rPr>
              <a:t> has 30 </a:t>
            </a:r>
            <a:r>
              <a:rPr lang="sv-SE" dirty="0" err="1" smtClean="0">
                <a:latin typeface="+mj-lt"/>
              </a:rPr>
              <a:t>pupils</a:t>
            </a:r>
            <a:r>
              <a:rPr lang="sv-SE" dirty="0" smtClean="0">
                <a:latin typeface="+mj-lt"/>
              </a:rPr>
              <a:t>.</a:t>
            </a:r>
          </a:p>
          <a:p>
            <a:pPr marL="0" indent="0">
              <a:buNone/>
            </a:pPr>
            <a:r>
              <a:rPr lang="sv-SE" dirty="0" smtClean="0">
                <a:latin typeface="+mj-lt"/>
              </a:rPr>
              <a:t>If </a:t>
            </a:r>
            <a:r>
              <a:rPr lang="sv-SE" dirty="0" err="1" smtClean="0">
                <a:latin typeface="+mj-lt"/>
              </a:rPr>
              <a:t>everyone</a:t>
            </a:r>
            <a:r>
              <a:rPr lang="sv-SE" dirty="0" smtClean="0">
                <a:latin typeface="+mj-lt"/>
              </a:rPr>
              <a:t> in </a:t>
            </a:r>
            <a:r>
              <a:rPr lang="sv-SE" dirty="0" err="1" smtClean="0">
                <a:latin typeface="+mj-lt"/>
              </a:rPr>
              <a:t>your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class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changed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one</a:t>
            </a:r>
            <a:r>
              <a:rPr lang="sv-SE" dirty="0" smtClean="0">
                <a:latin typeface="+mj-lt"/>
              </a:rPr>
              <a:t> T-shirt </a:t>
            </a:r>
            <a:r>
              <a:rPr lang="sv-SE" dirty="0" err="1" smtClean="0">
                <a:latin typeface="+mj-lt"/>
              </a:rPr>
              <a:t>with</a:t>
            </a:r>
            <a:r>
              <a:rPr lang="sv-SE" dirty="0" smtClean="0">
                <a:latin typeface="+mj-lt"/>
              </a:rPr>
              <a:t> a </a:t>
            </a:r>
            <a:r>
              <a:rPr lang="sv-SE" dirty="0" err="1" smtClean="0">
                <a:latin typeface="+mj-lt"/>
              </a:rPr>
              <a:t>class</a:t>
            </a:r>
            <a:r>
              <a:rPr lang="sv-SE" dirty="0" smtClean="0">
                <a:latin typeface="+mj-lt"/>
              </a:rPr>
              <a:t> mate </a:t>
            </a:r>
            <a:r>
              <a:rPr lang="sv-SE" dirty="0" err="1" smtClean="0">
                <a:latin typeface="+mj-lt"/>
              </a:rPr>
              <a:t>instead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of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bying</a:t>
            </a:r>
            <a:r>
              <a:rPr lang="sv-SE" dirty="0" smtClean="0">
                <a:latin typeface="+mj-lt"/>
              </a:rPr>
              <a:t> a new T-shirt, </a:t>
            </a:r>
            <a:r>
              <a:rPr lang="sv-SE" dirty="0" err="1" smtClean="0">
                <a:latin typeface="+mj-lt"/>
              </a:rPr>
              <a:t>you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would</a:t>
            </a:r>
            <a:r>
              <a:rPr lang="sv-SE" dirty="0" smtClean="0">
                <a:latin typeface="+mj-lt"/>
              </a:rPr>
              <a:t> save 80 000 liters </a:t>
            </a:r>
            <a:r>
              <a:rPr lang="sv-SE" dirty="0" err="1" smtClean="0">
                <a:latin typeface="+mj-lt"/>
              </a:rPr>
              <a:t>of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water</a:t>
            </a:r>
            <a:r>
              <a:rPr lang="sv-SE" dirty="0" smtClean="0">
                <a:latin typeface="+mj-lt"/>
              </a:rPr>
              <a:t> and 12 kg </a:t>
            </a:r>
            <a:r>
              <a:rPr lang="sv-SE" dirty="0" err="1" smtClean="0">
                <a:latin typeface="+mj-lt"/>
              </a:rPr>
              <a:t>of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chemicals</a:t>
            </a:r>
            <a:r>
              <a:rPr lang="sv-SE" dirty="0" smtClean="0">
                <a:latin typeface="+mj-lt"/>
              </a:rPr>
              <a:t>! </a:t>
            </a:r>
          </a:p>
          <a:p>
            <a:pPr marL="0" indent="0">
              <a:buNone/>
            </a:pPr>
            <a:r>
              <a:rPr lang="sv-SE" dirty="0" smtClean="0">
                <a:latin typeface="+mj-lt"/>
              </a:rPr>
              <a:t>And </a:t>
            </a:r>
            <a:r>
              <a:rPr lang="sv-SE" dirty="0" err="1" smtClean="0">
                <a:latin typeface="+mj-lt"/>
              </a:rPr>
              <a:t>everyone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would</a:t>
            </a:r>
            <a:r>
              <a:rPr lang="sv-SE" dirty="0" smtClean="0">
                <a:latin typeface="+mj-lt"/>
              </a:rPr>
              <a:t> be glad to </a:t>
            </a:r>
            <a:r>
              <a:rPr lang="sv-SE" dirty="0" err="1" smtClean="0">
                <a:latin typeface="+mj-lt"/>
              </a:rPr>
              <a:t>have</a:t>
            </a:r>
            <a:r>
              <a:rPr lang="sv-SE" dirty="0" smtClean="0">
                <a:latin typeface="+mj-lt"/>
              </a:rPr>
              <a:t> a ”new </a:t>
            </a:r>
            <a:r>
              <a:rPr lang="sv-SE" dirty="0" err="1" smtClean="0">
                <a:latin typeface="+mj-lt"/>
              </a:rPr>
              <a:t>shirt</a:t>
            </a:r>
            <a:r>
              <a:rPr lang="sv-SE" dirty="0" smtClean="0">
                <a:latin typeface="+mj-lt"/>
              </a:rPr>
              <a:t>”.</a:t>
            </a:r>
            <a:br>
              <a:rPr lang="sv-SE" dirty="0" smtClean="0">
                <a:latin typeface="+mj-lt"/>
              </a:rPr>
            </a:br>
            <a:endParaRPr lang="sv-SE" dirty="0" smtClean="0">
              <a:latin typeface="+mj-lt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690" y="1897509"/>
            <a:ext cx="2601310" cy="2837793"/>
          </a:xfrm>
          <a:prstGeom prst="rect">
            <a:avLst/>
          </a:prstGeom>
        </p:spPr>
      </p:pic>
      <p:pic>
        <p:nvPicPr>
          <p:cNvPr id="8" name="Bildobjekt 7" descr="\\kis.local\GEMENSAM\Mariestad\Biosfar\Personal\Biosfärkontoret\Information\Bildobjekt\biosfärutmaningen\Biosfärutmaning ENG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0071">
            <a:off x="164075" y="498204"/>
            <a:ext cx="1607836" cy="16078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515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/>
        </p:nvSpPr>
        <p:spPr>
          <a:xfrm>
            <a:off x="0" y="0"/>
            <a:ext cx="1909823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accent6">
                  <a:lumMod val="75000"/>
                  <a:alpha val="56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2" name="Grupp 1"/>
          <p:cNvGrpSpPr/>
          <p:nvPr/>
        </p:nvGrpSpPr>
        <p:grpSpPr>
          <a:xfrm>
            <a:off x="2384470" y="1163556"/>
            <a:ext cx="4476346" cy="4495214"/>
            <a:chOff x="1871180" y="1021281"/>
            <a:chExt cx="6008119" cy="6008119"/>
          </a:xfrm>
        </p:grpSpPr>
        <p:pic>
          <p:nvPicPr>
            <p:cNvPr id="7" name="Picture 11" descr="C:\Users\sowe001\AppData\Local\Microsoft\Windows\Temporary Internet Files\Content.IE5\LHX0K04Z\6076923014_55db94d7f4_z[1]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1180" y="1021281"/>
              <a:ext cx="6008119" cy="6008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C:\Users\sowe001\AppData\Local\Microsoft\Windows\Temporary Internet Files\Content.IE5\KFLQ1JBT\animals-pictures-cute-cat-garden[1]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4493" y="2861880"/>
              <a:ext cx="1260753" cy="709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Users\sowe001\AppData\Local\Microsoft\Windows\Temporary Internet Files\Content.IE5\NBT8DHDS\baby-anteater-cute-450ds042710[1]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5515" y="3731784"/>
              <a:ext cx="1753329" cy="1200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" descr="C:\Users\sowe001\AppData\Local\Microsoft\Windows\Temporary Internet Files\Content.IE5\NBT8DHDS\4[1]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6030" y="1997381"/>
              <a:ext cx="1138056" cy="1707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C:\Users\sowe001\AppData\Local\Microsoft\Windows\Temporary Internet Files\Content.IE5\7DXRIZI8\Toronto%20Zoo%20189[1]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8609" y="4444037"/>
              <a:ext cx="2233263" cy="1496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C:\Users\sowe001\AppData\Local\Microsoft\Windows\Temporary Internet Files\Content.IE5\KFLQ1JBT\20051126-5007%20Lemur[1]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6090" y="3980735"/>
              <a:ext cx="1149236" cy="1393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C:\Users\sowe001\AppData\Local\Microsoft\Windows\Temporary Internet Files\Content.IE5\7DXRIZI8\1[1]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8376" y="2193524"/>
              <a:ext cx="1809092" cy="1498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7" descr="C:\Users\sowe001\AppData\Local\Microsoft\Windows\Temporary Internet Files\Content.IE5\NBT8DHDS\AfricanElephant111[1]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7705" y="3175065"/>
              <a:ext cx="1245375" cy="1534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C:\Users\sowe001\AppData\Local\Microsoft\Windows\Temporary Internet Files\Content.IE5\7DXRIZI8\duck-on-white-background-1393007587oFD[1]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313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36153">
              <a:off x="5781922" y="3299667"/>
              <a:ext cx="1766808" cy="1182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ruta 2"/>
          <p:cNvSpPr txBox="1"/>
          <p:nvPr/>
        </p:nvSpPr>
        <p:spPr>
          <a:xfrm>
            <a:off x="6756087" y="3411163"/>
            <a:ext cx="5110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i="1" dirty="0"/>
          </a:p>
        </p:txBody>
      </p:sp>
      <p:sp>
        <p:nvSpPr>
          <p:cNvPr id="5" name="textruta 4"/>
          <p:cNvSpPr txBox="1"/>
          <p:nvPr/>
        </p:nvSpPr>
        <p:spPr>
          <a:xfrm>
            <a:off x="6964531" y="689435"/>
            <a:ext cx="501137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err="1" smtClean="0">
                <a:latin typeface="+mj-lt"/>
              </a:rPr>
              <a:t>Your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first</a:t>
            </a:r>
            <a:r>
              <a:rPr lang="sv-SE" sz="2800" dirty="0" smtClean="0">
                <a:latin typeface="+mj-lt"/>
              </a:rPr>
              <a:t> task is to </a:t>
            </a:r>
            <a:r>
              <a:rPr lang="sv-SE" sz="2800" dirty="0" err="1" smtClean="0">
                <a:latin typeface="+mj-lt"/>
              </a:rPr>
              <a:t>decide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which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Environmental</a:t>
            </a:r>
            <a:r>
              <a:rPr lang="sv-SE" sz="2800" dirty="0" smtClean="0">
                <a:latin typeface="+mj-lt"/>
              </a:rPr>
              <a:t> Action </a:t>
            </a:r>
            <a:r>
              <a:rPr lang="sv-SE" sz="2800" dirty="0" err="1" smtClean="0">
                <a:latin typeface="+mj-lt"/>
              </a:rPr>
              <a:t>would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have</a:t>
            </a:r>
            <a:r>
              <a:rPr lang="sv-SE" sz="2800" dirty="0" smtClean="0">
                <a:latin typeface="+mj-lt"/>
              </a:rPr>
              <a:t> the </a:t>
            </a:r>
            <a:r>
              <a:rPr lang="sv-SE" sz="2800" dirty="0" err="1" smtClean="0">
                <a:latin typeface="+mj-lt"/>
              </a:rPr>
              <a:t>most</a:t>
            </a:r>
            <a:r>
              <a:rPr lang="sv-SE" sz="2800" dirty="0" smtClean="0">
                <a:latin typeface="+mj-lt"/>
              </a:rPr>
              <a:t> positive </a:t>
            </a:r>
            <a:r>
              <a:rPr lang="sv-SE" sz="2800" dirty="0" err="1" smtClean="0">
                <a:latin typeface="+mj-lt"/>
              </a:rPr>
              <a:t>impact</a:t>
            </a:r>
            <a:r>
              <a:rPr lang="sv-SE" sz="2800" dirty="0" smtClean="0">
                <a:latin typeface="+mj-lt"/>
              </a:rPr>
              <a:t> on the </a:t>
            </a:r>
            <a:r>
              <a:rPr lang="sv-SE" sz="2800" dirty="0" err="1" smtClean="0">
                <a:latin typeface="+mj-lt"/>
              </a:rPr>
              <a:t>environment</a:t>
            </a:r>
            <a:r>
              <a:rPr lang="sv-SE" sz="2800" dirty="0" smtClean="0">
                <a:latin typeface="+mj-lt"/>
              </a:rPr>
              <a:t>. </a:t>
            </a:r>
          </a:p>
          <a:p>
            <a:endParaRPr lang="sv-SE" sz="2800" dirty="0" smtClean="0">
              <a:latin typeface="+mj-lt"/>
            </a:endParaRPr>
          </a:p>
          <a:p>
            <a:r>
              <a:rPr lang="sv-SE" sz="2800" dirty="0" err="1" smtClean="0">
                <a:latin typeface="+mj-lt"/>
              </a:rPr>
              <a:t>Can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you</a:t>
            </a:r>
            <a:r>
              <a:rPr lang="sv-SE" sz="2800" dirty="0" smtClean="0">
                <a:latin typeface="+mj-lt"/>
              </a:rPr>
              <a:t> make the Action </a:t>
            </a:r>
            <a:r>
              <a:rPr lang="sv-SE" sz="2800" dirty="0" err="1" smtClean="0">
                <a:latin typeface="+mj-lt"/>
              </a:rPr>
              <a:t>even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more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fun</a:t>
            </a:r>
            <a:r>
              <a:rPr lang="sv-SE" sz="2800" dirty="0" smtClean="0">
                <a:latin typeface="+mj-lt"/>
              </a:rPr>
              <a:t>?</a:t>
            </a:r>
            <a:endParaRPr lang="sv-SE" sz="2800" dirty="0">
              <a:latin typeface="+mj-lt"/>
            </a:endParaRPr>
          </a:p>
          <a:p>
            <a:endParaRPr lang="sv-SE" sz="2800" dirty="0">
              <a:latin typeface="+mj-lt"/>
            </a:endParaRPr>
          </a:p>
          <a:p>
            <a:r>
              <a:rPr lang="sv-SE" sz="2800" dirty="0" smtClean="0">
                <a:latin typeface="+mj-lt"/>
              </a:rPr>
              <a:t>Plan and </a:t>
            </a:r>
            <a:r>
              <a:rPr lang="sv-SE" sz="2800" dirty="0" err="1" smtClean="0">
                <a:latin typeface="+mj-lt"/>
              </a:rPr>
              <a:t>carry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out</a:t>
            </a:r>
            <a:r>
              <a:rPr lang="sv-SE" sz="2800" dirty="0" smtClean="0">
                <a:latin typeface="+mj-lt"/>
              </a:rPr>
              <a:t> the </a:t>
            </a:r>
            <a:r>
              <a:rPr lang="sv-SE" sz="2800" dirty="0" err="1" smtClean="0">
                <a:latin typeface="+mj-lt"/>
              </a:rPr>
              <a:t>activity</a:t>
            </a:r>
            <a:r>
              <a:rPr lang="sv-SE" sz="2800" dirty="0" smtClean="0">
                <a:latin typeface="+mj-lt"/>
              </a:rPr>
              <a:t>.</a:t>
            </a:r>
          </a:p>
          <a:p>
            <a:endParaRPr lang="sv-SE" sz="2800" dirty="0">
              <a:latin typeface="+mj-lt"/>
            </a:endParaRPr>
          </a:p>
          <a:p>
            <a:r>
              <a:rPr lang="sv-SE" sz="2800" dirty="0" err="1" smtClean="0">
                <a:latin typeface="+mj-lt"/>
              </a:rPr>
              <a:t>Report</a:t>
            </a:r>
            <a:r>
              <a:rPr lang="sv-SE" sz="2800" dirty="0" smtClean="0">
                <a:latin typeface="+mj-lt"/>
              </a:rPr>
              <a:t> on </a:t>
            </a:r>
            <a:r>
              <a:rPr lang="sv-SE" sz="2800" dirty="0" err="1" smtClean="0">
                <a:latin typeface="+mj-lt"/>
              </a:rPr>
              <a:t>why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you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selected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this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activity</a:t>
            </a:r>
            <a:r>
              <a:rPr lang="sv-SE" sz="2800" dirty="0" smtClean="0">
                <a:latin typeface="+mj-lt"/>
              </a:rPr>
              <a:t> and </a:t>
            </a:r>
            <a:r>
              <a:rPr lang="sv-SE" sz="2800" dirty="0" err="1" smtClean="0">
                <a:latin typeface="+mj-lt"/>
              </a:rPr>
              <a:t>why</a:t>
            </a:r>
            <a:r>
              <a:rPr lang="sv-SE" sz="2800" dirty="0" smtClean="0">
                <a:latin typeface="+mj-lt"/>
              </a:rPr>
              <a:t> it </a:t>
            </a:r>
            <a:r>
              <a:rPr lang="sv-SE" sz="2800" dirty="0" err="1" smtClean="0">
                <a:latin typeface="+mj-lt"/>
              </a:rPr>
              <a:t>was</a:t>
            </a:r>
            <a:r>
              <a:rPr lang="sv-SE" sz="2800" dirty="0" smtClean="0">
                <a:latin typeface="+mj-lt"/>
              </a:rPr>
              <a:t> the </a:t>
            </a:r>
            <a:r>
              <a:rPr lang="sv-SE" sz="2800" dirty="0" err="1" smtClean="0">
                <a:latin typeface="+mj-lt"/>
              </a:rPr>
              <a:t>most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important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activity</a:t>
            </a:r>
            <a:r>
              <a:rPr lang="sv-SE" sz="2800" dirty="0" smtClean="0">
                <a:latin typeface="+mj-lt"/>
              </a:rPr>
              <a:t> for </a:t>
            </a:r>
            <a:r>
              <a:rPr lang="sv-SE" sz="2800" dirty="0" err="1" smtClean="0">
                <a:latin typeface="+mj-lt"/>
              </a:rPr>
              <a:t>you</a:t>
            </a:r>
            <a:r>
              <a:rPr lang="sv-SE" sz="2800" dirty="0" smtClean="0">
                <a:latin typeface="+mj-lt"/>
              </a:rPr>
              <a:t>?</a:t>
            </a:r>
            <a:endParaRPr lang="en-GB" sz="2000" dirty="0"/>
          </a:p>
        </p:txBody>
      </p:sp>
      <p:pic>
        <p:nvPicPr>
          <p:cNvPr id="17" name="Bildobjekt 16" descr="\\kis.local\GEMENSAM\Mariestad\Biosfar\Personal\Biosfärkontoret\Information\Bildobjekt\biosfärutmaningen\Biosfärutmaning ENG.jpg"/>
          <p:cNvPicPr/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0071">
            <a:off x="164075" y="498204"/>
            <a:ext cx="1607836" cy="16078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611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1909823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accent6">
                  <a:lumMod val="75000"/>
                  <a:alpha val="56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1"/>
          <p:cNvSpPr txBox="1">
            <a:spLocks/>
          </p:cNvSpPr>
          <p:nvPr/>
        </p:nvSpPr>
        <p:spPr>
          <a:xfrm>
            <a:off x="2392245" y="190946"/>
            <a:ext cx="93112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CALLED DEMOCRACY</a:t>
            </a:r>
            <a:endParaRPr lang="sv-SE" sz="36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2392245" y="1443841"/>
            <a:ext cx="799062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v-SE" sz="2800" dirty="0">
                <a:latin typeface="+mj-lt"/>
              </a:rPr>
              <a:t>The </a:t>
            </a:r>
            <a:r>
              <a:rPr lang="sv-SE" sz="2800" dirty="0" err="1">
                <a:latin typeface="+mj-lt"/>
              </a:rPr>
              <a:t>class</a:t>
            </a:r>
            <a:r>
              <a:rPr lang="sv-SE" sz="2800" dirty="0">
                <a:latin typeface="+mj-lt"/>
              </a:rPr>
              <a:t> </a:t>
            </a:r>
            <a:r>
              <a:rPr lang="sv-SE" sz="2800" dirty="0" err="1">
                <a:latin typeface="+mj-lt"/>
              </a:rPr>
              <a:t>decides</a:t>
            </a:r>
            <a:r>
              <a:rPr lang="sv-SE" sz="2800" dirty="0">
                <a:latin typeface="+mj-lt"/>
              </a:rPr>
              <a:t> </a:t>
            </a:r>
            <a:r>
              <a:rPr lang="sv-SE" sz="2800" dirty="0" err="1">
                <a:latin typeface="+mj-lt"/>
              </a:rPr>
              <a:t>which</a:t>
            </a:r>
            <a:r>
              <a:rPr lang="sv-SE" sz="2800" dirty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Environmental</a:t>
            </a:r>
            <a:r>
              <a:rPr lang="sv-SE" sz="2800" dirty="0" smtClean="0">
                <a:latin typeface="+mj-lt"/>
              </a:rPr>
              <a:t> Action </a:t>
            </a:r>
            <a:r>
              <a:rPr lang="sv-SE" sz="2800" dirty="0" err="1" smtClean="0">
                <a:latin typeface="+mj-lt"/>
              </a:rPr>
              <a:t>they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should</a:t>
            </a:r>
            <a:r>
              <a:rPr lang="sv-SE" sz="2800" dirty="0" smtClean="0">
                <a:latin typeface="+mj-lt"/>
              </a:rPr>
              <a:t> do. It </a:t>
            </a:r>
            <a:r>
              <a:rPr lang="sv-SE" sz="2800" dirty="0">
                <a:latin typeface="+mj-lt"/>
              </a:rPr>
              <a:t>is </a:t>
            </a:r>
            <a:r>
              <a:rPr lang="sv-SE" sz="2800" dirty="0" err="1">
                <a:latin typeface="+mj-lt"/>
              </a:rPr>
              <a:t>important</a:t>
            </a:r>
            <a:r>
              <a:rPr lang="sv-SE" sz="2800" dirty="0">
                <a:latin typeface="+mj-lt"/>
              </a:rPr>
              <a:t> </a:t>
            </a:r>
            <a:r>
              <a:rPr lang="sv-SE" sz="2800" dirty="0" err="1">
                <a:latin typeface="+mj-lt"/>
              </a:rPr>
              <a:t>that</a:t>
            </a:r>
            <a:r>
              <a:rPr lang="sv-SE" sz="2800" dirty="0">
                <a:latin typeface="+mj-lt"/>
              </a:rPr>
              <a:t> </a:t>
            </a:r>
            <a:r>
              <a:rPr lang="sv-SE" sz="2800" dirty="0" err="1">
                <a:latin typeface="+mj-lt"/>
              </a:rPr>
              <a:t>everyone</a:t>
            </a:r>
            <a:r>
              <a:rPr lang="sv-SE" sz="2800" dirty="0">
                <a:latin typeface="+mj-lt"/>
              </a:rPr>
              <a:t> </a:t>
            </a:r>
            <a:r>
              <a:rPr lang="sv-SE" sz="2800" dirty="0" err="1">
                <a:latin typeface="+mj-lt"/>
              </a:rPr>
              <a:t>takes</a:t>
            </a:r>
            <a:r>
              <a:rPr lang="sv-SE" sz="2800" dirty="0">
                <a:latin typeface="+mj-lt"/>
              </a:rPr>
              <a:t> part in </a:t>
            </a:r>
            <a:r>
              <a:rPr lang="sv-SE" sz="2800" dirty="0" err="1">
                <a:latin typeface="+mj-lt"/>
              </a:rPr>
              <a:t>making</a:t>
            </a:r>
            <a:r>
              <a:rPr lang="sv-SE" sz="2800" dirty="0">
                <a:latin typeface="+mj-lt"/>
              </a:rPr>
              <a:t> the decision</a:t>
            </a:r>
            <a:r>
              <a:rPr lang="sv-SE" sz="2800" dirty="0" smtClean="0">
                <a:latin typeface="+mj-lt"/>
              </a:rPr>
              <a:t>.</a:t>
            </a:r>
          </a:p>
          <a:p>
            <a:pPr>
              <a:spcAft>
                <a:spcPts val="600"/>
              </a:spcAft>
            </a:pPr>
            <a:endParaRPr lang="sv-SE" sz="2800" dirty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sv-SE" sz="2800" dirty="0" err="1">
                <a:latin typeface="+mj-lt"/>
              </a:rPr>
              <a:t>When</a:t>
            </a:r>
            <a:r>
              <a:rPr lang="sv-SE" sz="2800" dirty="0">
                <a:latin typeface="+mj-lt"/>
              </a:rPr>
              <a:t> </a:t>
            </a:r>
            <a:r>
              <a:rPr lang="sv-SE" sz="2800" dirty="0" err="1">
                <a:latin typeface="+mj-lt"/>
              </a:rPr>
              <a:t>you</a:t>
            </a:r>
            <a:r>
              <a:rPr lang="sv-SE" sz="2800" dirty="0">
                <a:latin typeface="+mj-lt"/>
              </a:rPr>
              <a:t> </a:t>
            </a:r>
            <a:r>
              <a:rPr lang="sv-SE" sz="2800" dirty="0" err="1">
                <a:latin typeface="+mj-lt"/>
              </a:rPr>
              <a:t>vote</a:t>
            </a:r>
            <a:r>
              <a:rPr lang="sv-SE" sz="2800" dirty="0">
                <a:latin typeface="+mj-lt"/>
              </a:rPr>
              <a:t>, all </a:t>
            </a:r>
            <a:r>
              <a:rPr lang="sv-SE" sz="2800" dirty="0" err="1" smtClean="0">
                <a:latin typeface="+mj-lt"/>
              </a:rPr>
              <a:t>votes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have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>
                <a:latin typeface="+mj-lt"/>
              </a:rPr>
              <a:t>the same </a:t>
            </a:r>
            <a:r>
              <a:rPr lang="sv-SE" sz="2800" dirty="0" err="1" smtClean="0">
                <a:latin typeface="+mj-lt"/>
              </a:rPr>
              <a:t>value</a:t>
            </a:r>
            <a:r>
              <a:rPr lang="sv-SE" sz="2800" dirty="0">
                <a:latin typeface="+mj-lt"/>
              </a:rPr>
              <a:t>!</a:t>
            </a:r>
            <a:endParaRPr lang="en-GB" sz="2800" dirty="0">
              <a:latin typeface="+mj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4308" y1="38769" x2="84308" y2="38769"/>
                        <a14:foregroundMark x1="5538" y1="34769" x2="5538" y2="34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049" y="3186311"/>
            <a:ext cx="3671689" cy="3671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dobjekt 10" descr="\\kis.local\GEMENSAM\Mariestad\Biosfar\Personal\Biosfärkontoret\Information\Bildobjekt\biosfärutmaningen\Biosfärutmaning ENG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0071">
            <a:off x="164075" y="498204"/>
            <a:ext cx="1607836" cy="16078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488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1909823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accent6">
                  <a:lumMod val="75000"/>
                  <a:alpha val="56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1"/>
          <p:cNvSpPr txBox="1">
            <a:spLocks/>
          </p:cNvSpPr>
          <p:nvPr/>
        </p:nvSpPr>
        <p:spPr>
          <a:xfrm>
            <a:off x="2080372" y="317946"/>
            <a:ext cx="96231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NOT ALONE!</a:t>
            </a:r>
            <a:endParaRPr lang="sv-SE" sz="36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2285618" y="1554755"/>
            <a:ext cx="4772136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100" dirty="0">
                <a:latin typeface="+mj-lt"/>
              </a:rPr>
              <a:t>SCHOOL CLASSES IN OTHER BIOSPHERE RESERVES ARE DOING THE SAME THING!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2285618" y="3865012"/>
            <a:ext cx="93106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 err="1" smtClean="0">
                <a:latin typeface="+mj-lt"/>
              </a:rPr>
              <a:t>Together</a:t>
            </a:r>
            <a:r>
              <a:rPr lang="sv-SE" sz="2800" dirty="0" smtClean="0">
                <a:latin typeface="+mj-lt"/>
              </a:rPr>
              <a:t>, </a:t>
            </a:r>
            <a:r>
              <a:rPr lang="sv-SE" sz="2800" dirty="0" err="1" smtClean="0">
                <a:latin typeface="+mj-lt"/>
              </a:rPr>
              <a:t>we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are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collecting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many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great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Environmental</a:t>
            </a:r>
            <a:r>
              <a:rPr lang="sv-SE" sz="2800" dirty="0" smtClean="0">
                <a:latin typeface="+mj-lt"/>
              </a:rPr>
              <a:t> Actions. </a:t>
            </a:r>
            <a:r>
              <a:rPr lang="sv-SE" sz="2800" dirty="0" err="1" smtClean="0">
                <a:latin typeface="+mj-lt"/>
              </a:rPr>
              <a:t>When</a:t>
            </a:r>
            <a:r>
              <a:rPr lang="sv-SE" sz="2800" dirty="0" smtClean="0">
                <a:latin typeface="+mj-lt"/>
              </a:rPr>
              <a:t> the </a:t>
            </a:r>
            <a:r>
              <a:rPr lang="sv-SE" sz="2800" dirty="0" err="1" smtClean="0">
                <a:latin typeface="+mj-lt"/>
              </a:rPr>
              <a:t>Biosphere</a:t>
            </a:r>
            <a:r>
              <a:rPr lang="sv-SE" sz="2800" dirty="0" smtClean="0">
                <a:latin typeface="+mj-lt"/>
              </a:rPr>
              <a:t> Challenge is </a:t>
            </a:r>
            <a:r>
              <a:rPr lang="sv-SE" sz="2800" dirty="0" err="1" smtClean="0">
                <a:latin typeface="+mj-lt"/>
              </a:rPr>
              <a:t>completed</a:t>
            </a:r>
            <a:r>
              <a:rPr lang="sv-SE" sz="2800" dirty="0" smtClean="0">
                <a:latin typeface="+mj-lt"/>
              </a:rPr>
              <a:t>, </a:t>
            </a:r>
            <a:r>
              <a:rPr lang="sv-SE" sz="2800" dirty="0" err="1" smtClean="0">
                <a:latin typeface="+mj-lt"/>
              </a:rPr>
              <a:t>you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can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see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what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school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classes</a:t>
            </a:r>
            <a:r>
              <a:rPr lang="sv-SE" sz="2800" dirty="0" smtClean="0">
                <a:latin typeface="+mj-lt"/>
              </a:rPr>
              <a:t> in </a:t>
            </a:r>
            <a:r>
              <a:rPr lang="sv-SE" sz="2800" dirty="0" err="1" smtClean="0">
                <a:latin typeface="+mj-lt"/>
              </a:rPr>
              <a:t>other</a:t>
            </a:r>
            <a:r>
              <a:rPr lang="sv-SE" sz="2800" dirty="0" smtClean="0">
                <a:latin typeface="+mj-lt"/>
              </a:rPr>
              <a:t> parts </a:t>
            </a:r>
            <a:r>
              <a:rPr lang="sv-SE" sz="2800" dirty="0" err="1" smtClean="0">
                <a:latin typeface="+mj-lt"/>
              </a:rPr>
              <a:t>of</a:t>
            </a:r>
            <a:r>
              <a:rPr lang="sv-SE" sz="2800" dirty="0" smtClean="0">
                <a:latin typeface="+mj-lt"/>
              </a:rPr>
              <a:t> the </a:t>
            </a:r>
            <a:r>
              <a:rPr lang="sv-SE" sz="2800" dirty="0" err="1" smtClean="0">
                <a:latin typeface="+mj-lt"/>
              </a:rPr>
              <a:t>world</a:t>
            </a:r>
            <a:r>
              <a:rPr lang="sv-SE" sz="2800" dirty="0" smtClean="0">
                <a:latin typeface="+mj-lt"/>
              </a:rPr>
              <a:t> has </a:t>
            </a:r>
            <a:r>
              <a:rPr lang="sv-SE" sz="2800" dirty="0" err="1" smtClean="0">
                <a:latin typeface="+mj-lt"/>
              </a:rPr>
              <a:t>done</a:t>
            </a:r>
            <a:r>
              <a:rPr lang="sv-SE" sz="2800" dirty="0" smtClean="0">
                <a:latin typeface="+mj-lt"/>
              </a:rPr>
              <a:t>. </a:t>
            </a:r>
            <a:r>
              <a:rPr lang="sv-SE" sz="2800" dirty="0" err="1" smtClean="0">
                <a:latin typeface="+mj-lt"/>
              </a:rPr>
              <a:t>Perhaps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you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will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find</a:t>
            </a:r>
            <a:r>
              <a:rPr lang="sv-SE" sz="2800" dirty="0" smtClean="0">
                <a:latin typeface="+mj-lt"/>
              </a:rPr>
              <a:t> inspiration to do </a:t>
            </a:r>
            <a:r>
              <a:rPr lang="sv-SE" sz="2800" dirty="0" err="1" smtClean="0">
                <a:latin typeface="+mj-lt"/>
              </a:rPr>
              <a:t>something</a:t>
            </a:r>
            <a:r>
              <a:rPr lang="sv-SE" sz="2800" dirty="0" smtClean="0">
                <a:latin typeface="+mj-lt"/>
              </a:rPr>
              <a:t> new. </a:t>
            </a:r>
            <a:r>
              <a:rPr lang="sv-SE" sz="2800" dirty="0" err="1" smtClean="0">
                <a:latin typeface="+mj-lt"/>
              </a:rPr>
              <a:t>After</a:t>
            </a:r>
            <a:r>
              <a:rPr lang="sv-SE" sz="2800" dirty="0" smtClean="0">
                <a:latin typeface="+mj-lt"/>
              </a:rPr>
              <a:t> the Challenge is </a:t>
            </a:r>
            <a:r>
              <a:rPr lang="sv-SE" sz="2800" dirty="0" err="1" smtClean="0">
                <a:latin typeface="+mj-lt"/>
              </a:rPr>
              <a:t>complete</a:t>
            </a:r>
            <a:r>
              <a:rPr lang="sv-SE" sz="2800" dirty="0" smtClean="0">
                <a:latin typeface="+mj-lt"/>
              </a:rPr>
              <a:t>, </a:t>
            </a:r>
            <a:r>
              <a:rPr lang="sv-SE" sz="2800" dirty="0" err="1" smtClean="0">
                <a:latin typeface="+mj-lt"/>
              </a:rPr>
              <a:t>you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can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find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them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here</a:t>
            </a:r>
            <a:r>
              <a:rPr lang="sv-SE" sz="2800" dirty="0" smtClean="0">
                <a:latin typeface="+mj-lt"/>
              </a:rPr>
              <a:t>: </a:t>
            </a:r>
            <a:r>
              <a:rPr lang="sv-SE" sz="2800" dirty="0" smtClean="0">
                <a:solidFill>
                  <a:srgbClr val="C00000"/>
                </a:solidFill>
                <a:latin typeface="+mj-lt"/>
              </a:rPr>
              <a:t>www.vanerkulle.org/Biosfarutmaningen-2019</a:t>
            </a:r>
            <a:endParaRPr lang="sv-SE" sz="2800" dirty="0">
              <a:latin typeface="+mj-lt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143" y="1333710"/>
            <a:ext cx="3506964" cy="233797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Bildobjekt 9" descr="\\kis.local\GEMENSAM\Mariestad\Biosfar\Personal\Biosfärkontoret\Information\Bildobjekt\biosfärutmaningen\Biosfärutmaning ENG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0071">
            <a:off x="164075" y="498204"/>
            <a:ext cx="1607836" cy="16078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302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1909823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accent6">
                  <a:lumMod val="75000"/>
                  <a:alpha val="56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280048" y="1966218"/>
            <a:ext cx="8572018" cy="3392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i="1" dirty="0">
                <a:latin typeface="+mj-lt"/>
              </a:rPr>
              <a:t>If </a:t>
            </a:r>
            <a:r>
              <a:rPr lang="sv-SE" i="1" dirty="0" err="1">
                <a:latin typeface="+mj-lt"/>
              </a:rPr>
              <a:t>you</a:t>
            </a:r>
            <a:r>
              <a:rPr lang="sv-SE" i="1" dirty="0">
                <a:latin typeface="+mj-lt"/>
              </a:rPr>
              <a:t> </a:t>
            </a:r>
            <a:r>
              <a:rPr lang="sv-SE" i="1" dirty="0" err="1">
                <a:latin typeface="+mj-lt"/>
              </a:rPr>
              <a:t>want</a:t>
            </a:r>
            <a:r>
              <a:rPr lang="sv-SE" i="1" dirty="0">
                <a:latin typeface="+mj-lt"/>
              </a:rPr>
              <a:t>, </a:t>
            </a:r>
            <a:r>
              <a:rPr lang="sv-SE" i="1" dirty="0" err="1">
                <a:latin typeface="+mj-lt"/>
              </a:rPr>
              <a:t>you</a:t>
            </a:r>
            <a:r>
              <a:rPr lang="sv-SE" i="1" dirty="0">
                <a:latin typeface="+mj-lt"/>
              </a:rPr>
              <a:t> </a:t>
            </a:r>
            <a:r>
              <a:rPr lang="sv-SE" i="1" dirty="0" err="1">
                <a:latin typeface="+mj-lt"/>
              </a:rPr>
              <a:t>can</a:t>
            </a:r>
            <a:r>
              <a:rPr lang="sv-SE" i="1" dirty="0">
                <a:latin typeface="+mj-lt"/>
              </a:rPr>
              <a:t> be part </a:t>
            </a:r>
            <a:r>
              <a:rPr lang="sv-SE" i="1" dirty="0" err="1">
                <a:latin typeface="+mj-lt"/>
              </a:rPr>
              <a:t>of</a:t>
            </a:r>
            <a:r>
              <a:rPr lang="sv-SE" i="1" dirty="0">
                <a:latin typeface="+mj-lt"/>
              </a:rPr>
              <a:t> a </a:t>
            </a:r>
            <a:r>
              <a:rPr lang="sv-SE" i="1" dirty="0" err="1">
                <a:latin typeface="+mj-lt"/>
              </a:rPr>
              <a:t>competition</a:t>
            </a:r>
            <a:r>
              <a:rPr lang="sv-SE" i="1" dirty="0">
                <a:latin typeface="+mj-lt"/>
              </a:rPr>
              <a:t>!</a:t>
            </a:r>
          </a:p>
          <a:p>
            <a:pPr marL="0" indent="0">
              <a:buNone/>
            </a:pPr>
            <a:endParaRPr lang="sv-SE" i="1" dirty="0">
              <a:latin typeface="+mj-lt"/>
            </a:endParaRPr>
          </a:p>
          <a:p>
            <a:pPr marL="0" indent="0">
              <a:buNone/>
            </a:pPr>
            <a:r>
              <a:rPr lang="sv-SE" i="1" dirty="0">
                <a:latin typeface="+mj-lt"/>
              </a:rPr>
              <a:t>A jury, </a:t>
            </a:r>
            <a:r>
              <a:rPr lang="sv-SE" i="1" dirty="0" err="1">
                <a:latin typeface="+mj-lt"/>
              </a:rPr>
              <a:t>composed</a:t>
            </a:r>
            <a:r>
              <a:rPr lang="sv-SE" i="1" dirty="0">
                <a:latin typeface="+mj-lt"/>
              </a:rPr>
              <a:t> by </a:t>
            </a:r>
            <a:r>
              <a:rPr lang="sv-SE" i="1" dirty="0" err="1">
                <a:latin typeface="+mj-lt"/>
              </a:rPr>
              <a:t>B</a:t>
            </a:r>
            <a:r>
              <a:rPr lang="sv-SE" i="1" dirty="0" err="1" smtClean="0">
                <a:latin typeface="+mj-lt"/>
              </a:rPr>
              <a:t>iosphere</a:t>
            </a:r>
            <a:r>
              <a:rPr lang="sv-SE" i="1" dirty="0" smtClean="0">
                <a:latin typeface="+mj-lt"/>
              </a:rPr>
              <a:t> </a:t>
            </a:r>
            <a:r>
              <a:rPr lang="sv-SE" i="1" dirty="0">
                <a:latin typeface="+mj-lt"/>
              </a:rPr>
              <a:t>A</a:t>
            </a:r>
            <a:r>
              <a:rPr lang="sv-SE" i="1" dirty="0" smtClean="0">
                <a:latin typeface="+mj-lt"/>
              </a:rPr>
              <a:t>mbassadors </a:t>
            </a:r>
            <a:r>
              <a:rPr lang="sv-SE" i="1" dirty="0" err="1">
                <a:latin typeface="+mj-lt"/>
              </a:rPr>
              <a:t>active</a:t>
            </a:r>
            <a:r>
              <a:rPr lang="sv-SE" i="1" dirty="0">
                <a:latin typeface="+mj-lt"/>
              </a:rPr>
              <a:t> in </a:t>
            </a:r>
            <a:r>
              <a:rPr lang="sv-SE" i="1" dirty="0" err="1">
                <a:latin typeface="+mj-lt"/>
              </a:rPr>
              <a:t>Biosphere</a:t>
            </a:r>
            <a:r>
              <a:rPr lang="sv-SE" i="1" dirty="0">
                <a:latin typeface="+mj-lt"/>
              </a:rPr>
              <a:t> </a:t>
            </a:r>
            <a:r>
              <a:rPr lang="sv-SE" i="1" dirty="0" err="1">
                <a:latin typeface="+mj-lt"/>
              </a:rPr>
              <a:t>Reserve</a:t>
            </a:r>
            <a:r>
              <a:rPr lang="sv-SE" i="1" dirty="0">
                <a:latin typeface="+mj-lt"/>
              </a:rPr>
              <a:t> Lake Vänern </a:t>
            </a:r>
            <a:r>
              <a:rPr lang="sv-SE" i="1" dirty="0" err="1">
                <a:latin typeface="+mj-lt"/>
              </a:rPr>
              <a:t>Archipelago</a:t>
            </a:r>
            <a:r>
              <a:rPr lang="sv-SE" i="1" dirty="0">
                <a:latin typeface="+mj-lt"/>
              </a:rPr>
              <a:t>, </a:t>
            </a:r>
            <a:r>
              <a:rPr lang="sv-SE" i="1" dirty="0" err="1">
                <a:latin typeface="+mj-lt"/>
              </a:rPr>
              <a:t>will</a:t>
            </a:r>
            <a:r>
              <a:rPr lang="sv-SE" i="1" dirty="0">
                <a:latin typeface="+mj-lt"/>
              </a:rPr>
              <a:t> </a:t>
            </a:r>
            <a:r>
              <a:rPr lang="sv-SE" i="1" dirty="0" err="1">
                <a:latin typeface="+mj-lt"/>
              </a:rPr>
              <a:t>select</a:t>
            </a:r>
            <a:r>
              <a:rPr lang="sv-SE" i="1" dirty="0">
                <a:latin typeface="+mj-lt"/>
              </a:rPr>
              <a:t> </a:t>
            </a:r>
            <a:r>
              <a:rPr lang="sv-SE" i="1" dirty="0" smtClean="0">
                <a:latin typeface="+mj-lt"/>
              </a:rPr>
              <a:t>a </a:t>
            </a:r>
            <a:r>
              <a:rPr lang="sv-SE" i="1" dirty="0">
                <a:latin typeface="+mj-lt"/>
              </a:rPr>
              <a:t>HONORARY WINNER! </a:t>
            </a:r>
          </a:p>
          <a:p>
            <a:pPr marL="0" indent="0">
              <a:buNone/>
            </a:pPr>
            <a:endParaRPr lang="sv-SE" i="1" dirty="0">
              <a:latin typeface="+mj-lt"/>
            </a:endParaRPr>
          </a:p>
        </p:txBody>
      </p:sp>
      <p:sp>
        <p:nvSpPr>
          <p:cNvPr id="6" name="Rubrik 1"/>
          <p:cNvSpPr txBox="1">
            <a:spLocks/>
          </p:cNvSpPr>
          <p:nvPr/>
        </p:nvSpPr>
        <p:spPr>
          <a:xfrm>
            <a:off x="2080372" y="571946"/>
            <a:ext cx="96231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CHALLENGE</a:t>
            </a:r>
            <a:endParaRPr lang="sv-SE" sz="36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721" y="571946"/>
            <a:ext cx="2286000" cy="228600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322" y="3714641"/>
            <a:ext cx="3287486" cy="3287486"/>
          </a:xfrm>
          <a:prstGeom prst="rect">
            <a:avLst/>
          </a:prstGeom>
        </p:spPr>
      </p:pic>
      <p:pic>
        <p:nvPicPr>
          <p:cNvPr id="10" name="Bildobjekt 9" descr="\\kis.local\GEMENSAM\Mariestad\Biosfar\Personal\Biosfärkontoret\Information\Bildobjekt\biosfärutmaningen\Biosfärutmaning ENG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0071">
            <a:off x="164075" y="498204"/>
            <a:ext cx="1607836" cy="16078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913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1909823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accent6">
                  <a:lumMod val="75000"/>
                  <a:alpha val="56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080372" y="1897509"/>
            <a:ext cx="9971582" cy="40460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3100" i="1" dirty="0" smtClean="0">
                <a:latin typeface="+mj-lt"/>
              </a:rPr>
              <a:t>The jury </a:t>
            </a:r>
            <a:r>
              <a:rPr lang="sv-SE" sz="3100" i="1" dirty="0" err="1" smtClean="0">
                <a:latin typeface="+mj-lt"/>
              </a:rPr>
              <a:t>will</a:t>
            </a:r>
            <a:r>
              <a:rPr lang="sv-SE" sz="3100" i="1" dirty="0" smtClean="0">
                <a:latin typeface="+mj-lt"/>
              </a:rPr>
              <a:t> </a:t>
            </a:r>
            <a:r>
              <a:rPr lang="sv-SE" sz="3100" i="1" dirty="0" err="1" smtClean="0">
                <a:latin typeface="+mj-lt"/>
              </a:rPr>
              <a:t>consider</a:t>
            </a:r>
            <a:r>
              <a:rPr lang="sv-SE" sz="3100" i="1" dirty="0" smtClean="0">
                <a:latin typeface="+mj-lt"/>
              </a:rPr>
              <a:t>:</a:t>
            </a:r>
          </a:p>
          <a:p>
            <a:r>
              <a:rPr lang="sv-SE" sz="3100" i="1" dirty="0" err="1" smtClean="0">
                <a:latin typeface="+mj-lt"/>
              </a:rPr>
              <a:t>Your</a:t>
            </a:r>
            <a:r>
              <a:rPr lang="sv-SE" sz="3100" i="1" dirty="0" smtClean="0">
                <a:latin typeface="+mj-lt"/>
              </a:rPr>
              <a:t> motivation </a:t>
            </a:r>
            <a:r>
              <a:rPr lang="sv-SE" sz="3100" i="1" dirty="0" err="1" smtClean="0">
                <a:latin typeface="+mj-lt"/>
              </a:rPr>
              <a:t>of</a:t>
            </a:r>
            <a:r>
              <a:rPr lang="sv-SE" sz="3100" i="1" dirty="0" smtClean="0">
                <a:latin typeface="+mj-lt"/>
              </a:rPr>
              <a:t> the positive </a:t>
            </a:r>
            <a:r>
              <a:rPr lang="sv-SE" sz="3100" i="1" dirty="0" err="1" smtClean="0">
                <a:latin typeface="+mj-lt"/>
              </a:rPr>
              <a:t>environmental</a:t>
            </a:r>
            <a:r>
              <a:rPr lang="sv-SE" sz="3100" i="1" dirty="0" smtClean="0">
                <a:latin typeface="+mj-lt"/>
              </a:rPr>
              <a:t> </a:t>
            </a:r>
            <a:r>
              <a:rPr lang="sv-SE" sz="3100" i="1" dirty="0" err="1" smtClean="0">
                <a:latin typeface="+mj-lt"/>
              </a:rPr>
              <a:t>impact</a:t>
            </a:r>
            <a:endParaRPr lang="sv-SE" sz="3100" i="1" dirty="0" smtClean="0">
              <a:latin typeface="+mj-lt"/>
            </a:endParaRPr>
          </a:p>
          <a:p>
            <a:r>
              <a:rPr lang="sv-SE" sz="3100" i="1" dirty="0" err="1" smtClean="0">
                <a:latin typeface="+mj-lt"/>
              </a:rPr>
              <a:t>Your</a:t>
            </a:r>
            <a:r>
              <a:rPr lang="sv-SE" sz="3100" i="1" dirty="0" smtClean="0">
                <a:latin typeface="+mj-lt"/>
              </a:rPr>
              <a:t> </a:t>
            </a:r>
            <a:r>
              <a:rPr lang="sv-SE" sz="3100" i="1" dirty="0" err="1" smtClean="0">
                <a:latin typeface="+mj-lt"/>
              </a:rPr>
              <a:t>creativity</a:t>
            </a:r>
            <a:r>
              <a:rPr lang="sv-SE" sz="3100" i="1" dirty="0" smtClean="0">
                <a:latin typeface="+mj-lt"/>
              </a:rPr>
              <a:t> in </a:t>
            </a:r>
            <a:r>
              <a:rPr lang="sv-SE" sz="3100" i="1" dirty="0" err="1" smtClean="0">
                <a:latin typeface="+mj-lt"/>
              </a:rPr>
              <a:t>how</a:t>
            </a:r>
            <a:r>
              <a:rPr lang="sv-SE" sz="3100" i="1" dirty="0" smtClean="0">
                <a:latin typeface="+mj-lt"/>
              </a:rPr>
              <a:t> to make the Action </a:t>
            </a:r>
            <a:r>
              <a:rPr lang="sv-SE" sz="3100" i="1" dirty="0" err="1" smtClean="0">
                <a:latin typeface="+mj-lt"/>
              </a:rPr>
              <a:t>even</a:t>
            </a:r>
            <a:r>
              <a:rPr lang="sv-SE" sz="3100" i="1" dirty="0" smtClean="0">
                <a:latin typeface="+mj-lt"/>
              </a:rPr>
              <a:t> </a:t>
            </a:r>
            <a:r>
              <a:rPr lang="sv-SE" sz="3100" i="1" dirty="0" err="1" smtClean="0">
                <a:latin typeface="+mj-lt"/>
              </a:rPr>
              <a:t>more</a:t>
            </a:r>
            <a:r>
              <a:rPr lang="sv-SE" sz="3100" i="1" dirty="0" smtClean="0">
                <a:latin typeface="+mj-lt"/>
              </a:rPr>
              <a:t> </a:t>
            </a:r>
            <a:r>
              <a:rPr lang="sv-SE" sz="3100" i="1" dirty="0" err="1" smtClean="0">
                <a:latin typeface="+mj-lt"/>
              </a:rPr>
              <a:t>fun</a:t>
            </a:r>
            <a:endParaRPr lang="sv-SE" sz="3100" i="1" dirty="0" smtClean="0">
              <a:latin typeface="+mj-lt"/>
            </a:endParaRPr>
          </a:p>
          <a:p>
            <a:r>
              <a:rPr lang="sv-SE" sz="3100" i="1" dirty="0" err="1" smtClean="0">
                <a:latin typeface="+mj-lt"/>
              </a:rPr>
              <a:t>How</a:t>
            </a:r>
            <a:r>
              <a:rPr lang="sv-SE" sz="3100" i="1" dirty="0" smtClean="0">
                <a:latin typeface="+mj-lt"/>
              </a:rPr>
              <a:t> </a:t>
            </a:r>
            <a:r>
              <a:rPr lang="sv-SE" sz="3100" i="1" dirty="0" err="1" smtClean="0">
                <a:latin typeface="+mj-lt"/>
              </a:rPr>
              <a:t>you</a:t>
            </a:r>
            <a:r>
              <a:rPr lang="sv-SE" sz="3100" i="1" dirty="0" smtClean="0">
                <a:latin typeface="+mj-lt"/>
              </a:rPr>
              <a:t> </a:t>
            </a:r>
            <a:r>
              <a:rPr lang="sv-SE" sz="3100" i="1" dirty="0" err="1" smtClean="0">
                <a:latin typeface="+mj-lt"/>
              </a:rPr>
              <a:t>carried</a:t>
            </a:r>
            <a:r>
              <a:rPr lang="sv-SE" sz="3100" i="1" dirty="0" smtClean="0">
                <a:latin typeface="+mj-lt"/>
              </a:rPr>
              <a:t> </a:t>
            </a:r>
            <a:r>
              <a:rPr lang="sv-SE" sz="3100" i="1" dirty="0" err="1" smtClean="0">
                <a:latin typeface="+mj-lt"/>
              </a:rPr>
              <a:t>out</a:t>
            </a:r>
            <a:r>
              <a:rPr lang="sv-SE" sz="3100" i="1" dirty="0" smtClean="0">
                <a:latin typeface="+mj-lt"/>
              </a:rPr>
              <a:t> the Action</a:t>
            </a:r>
          </a:p>
          <a:p>
            <a:r>
              <a:rPr lang="sv-SE" sz="3100" i="1" dirty="0" smtClean="0">
                <a:latin typeface="+mj-lt"/>
              </a:rPr>
              <a:t>If </a:t>
            </a:r>
            <a:r>
              <a:rPr lang="sv-SE" sz="3100" i="1" dirty="0" err="1" smtClean="0">
                <a:latin typeface="+mj-lt"/>
              </a:rPr>
              <a:t>you</a:t>
            </a:r>
            <a:r>
              <a:rPr lang="sv-SE" sz="3100" i="1" dirty="0" smtClean="0">
                <a:latin typeface="+mj-lt"/>
              </a:rPr>
              <a:t> </a:t>
            </a:r>
            <a:r>
              <a:rPr lang="sv-SE" sz="3100" i="1" dirty="0" err="1" smtClean="0">
                <a:latin typeface="+mj-lt"/>
              </a:rPr>
              <a:t>inspired</a:t>
            </a:r>
            <a:r>
              <a:rPr lang="sv-SE" sz="3100" i="1" dirty="0" smtClean="0">
                <a:latin typeface="+mj-lt"/>
              </a:rPr>
              <a:t> </a:t>
            </a:r>
            <a:r>
              <a:rPr lang="sv-SE" sz="3100" i="1" dirty="0" err="1" smtClean="0">
                <a:latin typeface="+mj-lt"/>
              </a:rPr>
              <a:t>others</a:t>
            </a:r>
            <a:r>
              <a:rPr lang="sv-SE" sz="3100" i="1" dirty="0" smtClean="0">
                <a:latin typeface="+mj-lt"/>
              </a:rPr>
              <a:t> and </a:t>
            </a:r>
            <a:r>
              <a:rPr lang="sv-SE" sz="3100" i="1" dirty="0" err="1" smtClean="0">
                <a:latin typeface="+mj-lt"/>
              </a:rPr>
              <a:t>if</a:t>
            </a:r>
            <a:r>
              <a:rPr lang="sv-SE" sz="3100" i="1" dirty="0" smtClean="0">
                <a:latin typeface="+mj-lt"/>
              </a:rPr>
              <a:t> </a:t>
            </a:r>
            <a:r>
              <a:rPr lang="sv-SE" sz="3100" i="1" dirty="0" err="1" smtClean="0">
                <a:latin typeface="+mj-lt"/>
              </a:rPr>
              <a:t>you</a:t>
            </a:r>
            <a:r>
              <a:rPr lang="sv-SE" sz="3100" i="1" dirty="0" smtClean="0">
                <a:latin typeface="+mj-lt"/>
              </a:rPr>
              <a:t> </a:t>
            </a:r>
            <a:r>
              <a:rPr lang="sv-SE" sz="3100" i="1" dirty="0" err="1" smtClean="0">
                <a:latin typeface="+mj-lt"/>
              </a:rPr>
              <a:t>will</a:t>
            </a:r>
            <a:r>
              <a:rPr lang="sv-SE" sz="3100" i="1" dirty="0" smtClean="0">
                <a:latin typeface="+mj-lt"/>
              </a:rPr>
              <a:t> </a:t>
            </a:r>
            <a:r>
              <a:rPr lang="sv-SE" sz="3100" i="1" dirty="0" err="1" smtClean="0">
                <a:latin typeface="+mj-lt"/>
              </a:rPr>
              <a:t>continue</a:t>
            </a:r>
            <a:r>
              <a:rPr lang="sv-SE" sz="3100" i="1" dirty="0" smtClean="0">
                <a:latin typeface="+mj-lt"/>
              </a:rPr>
              <a:t> </a:t>
            </a:r>
            <a:r>
              <a:rPr lang="sv-SE" sz="3100" i="1" dirty="0" err="1" smtClean="0">
                <a:latin typeface="+mj-lt"/>
              </a:rPr>
              <a:t>your</a:t>
            </a:r>
            <a:r>
              <a:rPr lang="sv-SE" sz="3100" i="1" dirty="0" smtClean="0">
                <a:latin typeface="+mj-lt"/>
              </a:rPr>
              <a:t> </a:t>
            </a:r>
            <a:r>
              <a:rPr lang="sv-SE" sz="3100" i="1" dirty="0" err="1" smtClean="0">
                <a:latin typeface="+mj-lt"/>
              </a:rPr>
              <a:t>Environmental</a:t>
            </a:r>
            <a:r>
              <a:rPr lang="sv-SE" sz="3100" i="1" dirty="0" smtClean="0">
                <a:latin typeface="+mj-lt"/>
              </a:rPr>
              <a:t> Action </a:t>
            </a:r>
            <a:r>
              <a:rPr lang="sv-SE" sz="3100" i="1" dirty="0" err="1" smtClean="0">
                <a:latin typeface="+mj-lt"/>
              </a:rPr>
              <a:t>after</a:t>
            </a:r>
            <a:r>
              <a:rPr lang="sv-SE" sz="3100" i="1" dirty="0" smtClean="0">
                <a:latin typeface="+mj-lt"/>
              </a:rPr>
              <a:t> the Challenge is </a:t>
            </a:r>
            <a:r>
              <a:rPr lang="sv-SE" sz="3100" i="1" dirty="0" err="1" smtClean="0">
                <a:latin typeface="+mj-lt"/>
              </a:rPr>
              <a:t>completed</a:t>
            </a:r>
            <a:r>
              <a:rPr lang="sv-SE" sz="3100" i="1" dirty="0" smtClean="0">
                <a:latin typeface="+mj-lt"/>
              </a:rPr>
              <a:t>.</a:t>
            </a:r>
          </a:p>
        </p:txBody>
      </p:sp>
      <p:sp>
        <p:nvSpPr>
          <p:cNvPr id="6" name="Rubrik 1"/>
          <p:cNvSpPr txBox="1">
            <a:spLocks/>
          </p:cNvSpPr>
          <p:nvPr/>
        </p:nvSpPr>
        <p:spPr>
          <a:xfrm>
            <a:off x="2080372" y="571946"/>
            <a:ext cx="96231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RULES – THE JURY VOTES</a:t>
            </a:r>
            <a:endParaRPr lang="sv-SE" sz="36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066" y="340000"/>
            <a:ext cx="1143000" cy="1143000"/>
          </a:xfrm>
          <a:prstGeom prst="rect">
            <a:avLst/>
          </a:prstGeom>
        </p:spPr>
      </p:pic>
      <p:pic>
        <p:nvPicPr>
          <p:cNvPr id="10" name="Bildobjekt 9" descr="\\kis.local\GEMENSAM\Mariestad\Biosfar\Personal\Biosfärkontoret\Information\Bildobjekt\biosfärutmaningen\Biosfärutmaning ENG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0071">
            <a:off x="164075" y="498204"/>
            <a:ext cx="1607836" cy="16078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026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0"/>
            <a:ext cx="1909823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accent6">
                  <a:lumMod val="75000"/>
                  <a:alpha val="56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080372" y="4669814"/>
            <a:ext cx="8524801" cy="23631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3200" i="1" dirty="0" err="1" smtClean="0">
                <a:latin typeface="+mj-lt"/>
                <a:cs typeface="Arial" panose="020B0604020202020204" pitchFamily="34" charset="0"/>
              </a:rPr>
              <a:t>Collectively</a:t>
            </a:r>
            <a:r>
              <a:rPr lang="sv-SE" sz="3200" i="1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sv-SE" sz="3200" i="1" dirty="0" err="1" smtClean="0">
                <a:latin typeface="+mj-lt"/>
                <a:cs typeface="Arial" panose="020B0604020202020204" pitchFamily="34" charset="0"/>
              </a:rPr>
              <a:t>we</a:t>
            </a:r>
            <a:r>
              <a:rPr lang="sv-SE" sz="3200" i="1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sv-SE" sz="3200" i="1" dirty="0" err="1" smtClean="0">
                <a:latin typeface="+mj-lt"/>
                <a:cs typeface="Arial" panose="020B0604020202020204" pitchFamily="34" charset="0"/>
              </a:rPr>
              <a:t>gather</a:t>
            </a:r>
            <a:r>
              <a:rPr lang="sv-SE" sz="3200" i="1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sv-SE" sz="3200" i="1" dirty="0" err="1" smtClean="0">
                <a:latin typeface="+mj-lt"/>
                <a:cs typeface="Arial" panose="020B0604020202020204" pitchFamily="34" charset="0"/>
              </a:rPr>
              <a:t>many</a:t>
            </a:r>
            <a:r>
              <a:rPr lang="sv-SE" sz="3200" i="1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sv-SE" sz="3200" i="1" dirty="0" err="1" smtClean="0">
                <a:latin typeface="+mj-lt"/>
                <a:cs typeface="Arial" panose="020B0604020202020204" pitchFamily="34" charset="0"/>
              </a:rPr>
              <a:t>great</a:t>
            </a:r>
            <a:r>
              <a:rPr lang="sv-SE" sz="3200" i="1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sv-SE" sz="3200" i="1" dirty="0" err="1" smtClean="0">
                <a:latin typeface="+mj-lt"/>
                <a:cs typeface="Arial" panose="020B0604020202020204" pitchFamily="34" charset="0"/>
              </a:rPr>
              <a:t>ideas</a:t>
            </a:r>
            <a:r>
              <a:rPr lang="sv-SE" sz="3200" i="1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sv-SE" sz="3200" i="1" dirty="0" err="1" smtClean="0">
                <a:latin typeface="+mj-lt"/>
                <a:cs typeface="Arial" panose="020B0604020202020204" pitchFamily="34" charset="0"/>
              </a:rPr>
              <a:t>of</a:t>
            </a:r>
            <a:r>
              <a:rPr lang="sv-SE" sz="3200" i="1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sv-SE" sz="3200" i="1" dirty="0" err="1" smtClean="0">
                <a:latin typeface="+mj-lt"/>
                <a:cs typeface="Arial" panose="020B0604020202020204" pitchFamily="34" charset="0"/>
              </a:rPr>
              <a:t>things</a:t>
            </a:r>
            <a:r>
              <a:rPr lang="sv-SE" sz="3200" i="1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sv-SE" sz="3200" i="1" dirty="0" err="1" smtClean="0">
                <a:latin typeface="+mj-lt"/>
                <a:cs typeface="Arial" panose="020B0604020202020204" pitchFamily="34" charset="0"/>
              </a:rPr>
              <a:t>that</a:t>
            </a:r>
            <a:r>
              <a:rPr lang="sv-SE" sz="3200" i="1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sv-SE" sz="3200" i="1" dirty="0" err="1" smtClean="0">
                <a:latin typeface="+mj-lt"/>
                <a:cs typeface="Arial" panose="020B0604020202020204" pitchFamily="34" charset="0"/>
              </a:rPr>
              <a:t>are</a:t>
            </a:r>
            <a:r>
              <a:rPr lang="sv-SE" sz="3200" i="1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sv-SE" sz="3200" i="1" dirty="0" err="1" smtClean="0">
                <a:latin typeface="+mj-lt"/>
                <a:cs typeface="Arial" panose="020B0604020202020204" pitchFamily="34" charset="0"/>
              </a:rPr>
              <a:t>good</a:t>
            </a:r>
            <a:r>
              <a:rPr lang="sv-SE" sz="3200" i="1" dirty="0" smtClean="0">
                <a:latin typeface="+mj-lt"/>
                <a:cs typeface="Arial" panose="020B0604020202020204" pitchFamily="34" charset="0"/>
              </a:rPr>
              <a:t> for the </a:t>
            </a:r>
            <a:r>
              <a:rPr lang="sv-SE" sz="3200" i="1" dirty="0" err="1" smtClean="0">
                <a:latin typeface="+mj-lt"/>
                <a:cs typeface="Arial" panose="020B0604020202020204" pitchFamily="34" charset="0"/>
              </a:rPr>
              <a:t>environment</a:t>
            </a:r>
            <a:r>
              <a:rPr lang="sv-SE" sz="3200" i="1" dirty="0" smtClean="0">
                <a:latin typeface="+mj-lt"/>
                <a:cs typeface="Arial" panose="020B0604020202020204" pitchFamily="34" charset="0"/>
              </a:rPr>
              <a:t> and </a:t>
            </a:r>
            <a:r>
              <a:rPr lang="sv-SE" sz="3200" i="1" dirty="0" err="1" smtClean="0">
                <a:latin typeface="+mj-lt"/>
                <a:cs typeface="Arial" panose="020B0604020202020204" pitchFamily="34" charset="0"/>
              </a:rPr>
              <a:t>fun</a:t>
            </a:r>
            <a:r>
              <a:rPr lang="sv-SE" sz="3200" i="1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sv-SE" sz="3200" i="1" dirty="0" err="1" smtClean="0">
                <a:latin typeface="+mj-lt"/>
                <a:cs typeface="Arial" panose="020B0604020202020204" pitchFamily="34" charset="0"/>
              </a:rPr>
              <a:t>too</a:t>
            </a:r>
            <a:r>
              <a:rPr lang="sv-SE" sz="3200" i="1" dirty="0" smtClean="0">
                <a:latin typeface="+mj-lt"/>
                <a:cs typeface="Arial" panose="020B0604020202020204" pitchFamily="34" charset="0"/>
              </a:rPr>
              <a:t>!</a:t>
            </a:r>
          </a:p>
          <a:p>
            <a:pPr marL="0" indent="0">
              <a:buNone/>
            </a:pPr>
            <a:r>
              <a:rPr lang="sv-SE" sz="3200" i="1" dirty="0" err="1" smtClean="0">
                <a:latin typeface="+mj-lt"/>
                <a:cs typeface="Arial" panose="020B0604020202020204" pitchFamily="34" charset="0"/>
              </a:rPr>
              <a:t>Your</a:t>
            </a:r>
            <a:r>
              <a:rPr lang="sv-SE" sz="3200" i="1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sv-SE" sz="3200" i="1" dirty="0" err="1" smtClean="0">
                <a:latin typeface="+mj-lt"/>
                <a:cs typeface="Arial" panose="020B0604020202020204" pitchFamily="34" charset="0"/>
              </a:rPr>
              <a:t>ideas</a:t>
            </a:r>
            <a:r>
              <a:rPr lang="sv-SE" sz="3200" i="1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sv-SE" sz="3200" i="1" dirty="0" err="1" smtClean="0">
                <a:latin typeface="+mj-lt"/>
                <a:cs typeface="Arial" panose="020B0604020202020204" pitchFamily="34" charset="0"/>
              </a:rPr>
              <a:t>may</a:t>
            </a:r>
            <a:r>
              <a:rPr lang="sv-SE" sz="3200" i="1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sv-SE" sz="3200" i="1" dirty="0" err="1" smtClean="0">
                <a:latin typeface="+mj-lt"/>
                <a:cs typeface="Arial" panose="020B0604020202020204" pitchFamily="34" charset="0"/>
              </a:rPr>
              <a:t>inspire</a:t>
            </a:r>
            <a:r>
              <a:rPr lang="sv-SE" sz="3200" i="1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sv-SE" sz="3200" i="1" dirty="0" err="1" smtClean="0">
                <a:latin typeface="+mj-lt"/>
                <a:cs typeface="Arial" panose="020B0604020202020204" pitchFamily="34" charset="0"/>
              </a:rPr>
              <a:t>others</a:t>
            </a:r>
            <a:r>
              <a:rPr lang="sv-SE" sz="3200" i="1" dirty="0" smtClean="0">
                <a:latin typeface="+mj-lt"/>
                <a:cs typeface="Arial" panose="020B0604020202020204" pitchFamily="34" charset="0"/>
              </a:rPr>
              <a:t> to </a:t>
            </a:r>
            <a:r>
              <a:rPr lang="sv-SE" sz="3200" i="1" dirty="0" err="1" smtClean="0">
                <a:latin typeface="+mj-lt"/>
                <a:cs typeface="Arial" panose="020B0604020202020204" pitchFamily="34" charset="0"/>
              </a:rPr>
              <a:t>take</a:t>
            </a:r>
            <a:r>
              <a:rPr lang="sv-SE" sz="3200" i="1" dirty="0" smtClean="0">
                <a:latin typeface="+mj-lt"/>
                <a:cs typeface="Arial" panose="020B0604020202020204" pitchFamily="34" charset="0"/>
              </a:rPr>
              <a:t> action as </a:t>
            </a:r>
            <a:r>
              <a:rPr lang="sv-SE" sz="3200" i="1" dirty="0" err="1" smtClean="0">
                <a:latin typeface="+mj-lt"/>
                <a:cs typeface="Arial" panose="020B0604020202020204" pitchFamily="34" charset="0"/>
              </a:rPr>
              <a:t>well</a:t>
            </a:r>
            <a:r>
              <a:rPr lang="sv-SE" sz="3200" i="1" dirty="0" smtClean="0">
                <a:latin typeface="+mj-lt"/>
                <a:cs typeface="Arial" panose="020B0604020202020204" pitchFamily="34" charset="0"/>
              </a:rPr>
              <a:t>!</a:t>
            </a:r>
            <a:endParaRPr lang="sv-SE" i="1" dirty="0"/>
          </a:p>
        </p:txBody>
      </p:sp>
      <p:sp>
        <p:nvSpPr>
          <p:cNvPr id="6" name="Rubrik 1"/>
          <p:cNvSpPr txBox="1">
            <a:spLocks/>
          </p:cNvSpPr>
          <p:nvPr/>
        </p:nvSpPr>
        <p:spPr>
          <a:xfrm>
            <a:off x="2080372" y="571946"/>
            <a:ext cx="96231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P.S </a:t>
            </a:r>
            <a:r>
              <a:rPr lang="sv-SE" sz="3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THAT EVERYONE CAN PARTICIPATE</a:t>
            </a:r>
            <a:endParaRPr lang="sv-SE" sz="36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7152">
            <a:off x="4662715" y="1968043"/>
            <a:ext cx="3315376" cy="236911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Bildobjekt 7" descr="\\kis.local\GEMENSAM\Mariestad\Biosfar\Personal\Biosfärkontoret\Information\Bildobjekt\biosfärutmaningen\Biosfärutmaning ENG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0071">
            <a:off x="164075" y="498204"/>
            <a:ext cx="1607836" cy="16078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608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1909823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accent6">
                  <a:lumMod val="75000"/>
                  <a:alpha val="56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ubrik 1"/>
          <p:cNvSpPr txBox="1">
            <a:spLocks/>
          </p:cNvSpPr>
          <p:nvPr/>
        </p:nvSpPr>
        <p:spPr>
          <a:xfrm>
            <a:off x="2166675" y="136869"/>
            <a:ext cx="96231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live in a UNESCO Biosphere Reserve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ruta 15"/>
          <p:cNvSpPr txBox="1"/>
          <p:nvPr/>
        </p:nvSpPr>
        <p:spPr>
          <a:xfrm>
            <a:off x="2067781" y="4719275"/>
            <a:ext cx="900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WHAT IS A BIOSPHERE RESERVE?</a:t>
            </a:r>
            <a:r>
              <a:rPr lang="en-US" sz="2800" dirty="0" smtClean="0">
                <a:latin typeface="+mj-lt"/>
              </a:rPr>
              <a:t/>
            </a:r>
            <a:br>
              <a:rPr lang="en-US" sz="2800" dirty="0" smtClean="0">
                <a:latin typeface="+mj-lt"/>
              </a:rPr>
            </a:br>
            <a:r>
              <a:rPr lang="en-US" sz="2800" dirty="0" smtClean="0">
                <a:latin typeface="+mj-lt"/>
              </a:rPr>
              <a:t>A Biosphere Reserve is a region where people thrive in harmony with nature, creating better conditions for future generations to live on our Planet Earth. </a:t>
            </a:r>
            <a:endParaRPr lang="en-US" sz="2800" dirty="0">
              <a:latin typeface="+mj-lt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8" t="23413" r="12192" b="8929"/>
          <a:stretch>
            <a:fillRect/>
          </a:stretch>
        </p:blipFill>
        <p:spPr bwMode="auto">
          <a:xfrm>
            <a:off x="2146709" y="1897509"/>
            <a:ext cx="5294373" cy="267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år 17"/>
          <p:cNvSpPr/>
          <p:nvPr/>
        </p:nvSpPr>
        <p:spPr>
          <a:xfrm rot="20463375">
            <a:off x="7833266" y="1328255"/>
            <a:ext cx="3829290" cy="3926607"/>
          </a:xfrm>
          <a:prstGeom prst="teardrop">
            <a:avLst>
              <a:gd name="adj" fmla="val 122769"/>
            </a:avLst>
          </a:prstGeom>
          <a:solidFill>
            <a:srgbClr val="7283B6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textruta 18"/>
          <p:cNvSpPr txBox="1"/>
          <p:nvPr/>
        </p:nvSpPr>
        <p:spPr>
          <a:xfrm>
            <a:off x="8010820" y="1726988"/>
            <a:ext cx="350050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 smtClean="0">
                <a:latin typeface="+mj-lt"/>
              </a:rPr>
              <a:t>WHO CHOSE US?</a:t>
            </a:r>
            <a:r>
              <a:rPr lang="en-GB" sz="2800" dirty="0" smtClean="0">
                <a:latin typeface="+mj-lt"/>
              </a:rPr>
              <a:t/>
            </a:r>
            <a:br>
              <a:rPr lang="en-GB" sz="2800" dirty="0" smtClean="0">
                <a:latin typeface="+mj-lt"/>
              </a:rPr>
            </a:br>
            <a:r>
              <a:rPr lang="en-GB" sz="2800" dirty="0" smtClean="0">
                <a:latin typeface="+mj-lt"/>
              </a:rPr>
              <a:t>A Biosphere Reserve is designated by UNESCO, United Nation’s Education, Science and Cultural Organisation.</a:t>
            </a:r>
            <a:endParaRPr lang="en-GB" sz="2600" dirty="0">
              <a:latin typeface="+mj-lt"/>
            </a:endParaRPr>
          </a:p>
        </p:txBody>
      </p:sp>
      <p:pic>
        <p:nvPicPr>
          <p:cNvPr id="20" name="Bildobjekt 19" descr="\\kis.local\GEMENSAM\Mariestad\Biosfar\Personal\Biosfärkontoret\Information\Bildobjekt\biosfärutmaningen\Biosfärutmaning ENG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0071">
            <a:off x="164075" y="498204"/>
            <a:ext cx="1607836" cy="16078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320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nkebubbla 9"/>
          <p:cNvSpPr/>
          <p:nvPr/>
        </p:nvSpPr>
        <p:spPr>
          <a:xfrm rot="583394">
            <a:off x="2794582" y="1333378"/>
            <a:ext cx="5378081" cy="4106099"/>
          </a:xfrm>
          <a:prstGeom prst="cloudCallou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864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Picture 2" descr="C:\Users\sowe001\AppData\Local\Microsoft\Windows\Temporary Internet Files\Content.IE5\7DXRIZI8\1234159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6" b="100000" l="0" r="899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127"/>
          <a:stretch/>
        </p:blipFill>
        <p:spPr bwMode="auto">
          <a:xfrm>
            <a:off x="2658571" y="5489848"/>
            <a:ext cx="147313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sowe001\AppData\Local\Microsoft\Windows\Temporary Internet Files\Content.IE5\7DXRIZI8\little-owl-portrait[1]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14" b="100000" l="0" r="100000">
                        <a14:backgroundMark x1="14938" y1="20813" x2="14938" y2="20813"/>
                        <a14:backgroundMark x1="90510" y1="60976" x2="90510" y2="60976"/>
                        <a14:backgroundMark x1="13357" y1="57236" x2="13357" y2="57236"/>
                        <a14:backgroundMark x1="21968" y1="40000" x2="21968" y2="40000"/>
                        <a14:backgroundMark x1="7381" y1="33821" x2="7381" y2="33821"/>
                        <a14:backgroundMark x1="97540" y1="69268" x2="97540" y2="69268"/>
                        <a14:backgroundMark x1="95958" y1="47317" x2="95958" y2="47317"/>
                        <a14:backgroundMark x1="91916" y1="31545" x2="91916" y2="31545"/>
                        <a14:backgroundMark x1="3339" y1="72033" x2="3339" y2="72033"/>
                        <a14:backgroundMark x1="30053" y1="26341" x2="30053" y2="26341"/>
                        <a14:backgroundMark x1="5800" y1="79512" x2="5800" y2="79512"/>
                        <a14:backgroundMark x1="89455" y1="83252" x2="89455" y2="83252"/>
                        <a14:backgroundMark x1="88928" y1="70732" x2="88928" y2="70732"/>
                        <a14:backgroundMark x1="91037" y1="41789" x2="91037" y2="41789"/>
                        <a14:backgroundMark x1="94552" y1="56748" x2="94552" y2="56748"/>
                        <a14:backgroundMark x1="75923" y1="82764" x2="75923" y2="82764"/>
                        <a14:backgroundMark x1="88401" y1="55285" x2="88401" y2="55285"/>
                        <a14:backgroundMark x1="95431" y1="81951" x2="95431" y2="81951"/>
                        <a14:backgroundMark x1="86467" y1="76748" x2="86467" y2="76748"/>
                        <a14:backgroundMark x1="78910" y1="84715" x2="78910" y2="84715"/>
                        <a14:backgroundMark x1="70299" y1="86504" x2="70299" y2="86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291" y="3296630"/>
            <a:ext cx="3240360" cy="356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ktangulär 15"/>
          <p:cNvSpPr/>
          <p:nvPr/>
        </p:nvSpPr>
        <p:spPr>
          <a:xfrm>
            <a:off x="9168444" y="1928025"/>
            <a:ext cx="2855357" cy="1327635"/>
          </a:xfrm>
          <a:prstGeom prst="wedgeRectCallout">
            <a:avLst/>
          </a:prstGeom>
          <a:solidFill>
            <a:schemeClr val="accent6">
              <a:alpha val="30000"/>
            </a:schemeClr>
          </a:solidFill>
          <a:ln>
            <a:solidFill>
              <a:srgbClr val="086411">
                <a:alpha val="22000"/>
              </a:srgbClr>
            </a:solidFill>
          </a:ln>
          <a:effectLst>
            <a:outerShdw blurRad="50800" dist="38100" dir="8100000" algn="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/>
          <p:cNvSpPr/>
          <p:nvPr/>
        </p:nvSpPr>
        <p:spPr>
          <a:xfrm>
            <a:off x="14934" y="-11041"/>
            <a:ext cx="1909823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accent6">
                  <a:lumMod val="75000"/>
                  <a:alpha val="56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7" name="Bildobjekt 16" descr="\\kis.local\GEMENSAM\Mariestad\Biosfar\Personal\Biosfärkontoret\Information\Bildobjekt\biosfärutmaningen\Biosfärutmaning ENG.jp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0071">
            <a:off x="164075" y="498204"/>
            <a:ext cx="1607836" cy="160783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ubrik 1"/>
          <p:cNvSpPr txBox="1">
            <a:spLocks/>
          </p:cNvSpPr>
          <p:nvPr/>
        </p:nvSpPr>
        <p:spPr>
          <a:xfrm>
            <a:off x="2227856" y="202486"/>
            <a:ext cx="96231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live in a UNESCO Biosphere Reserve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ruta 22"/>
          <p:cNvSpPr txBox="1"/>
          <p:nvPr/>
        </p:nvSpPr>
        <p:spPr>
          <a:xfrm>
            <a:off x="3333122" y="1916832"/>
            <a:ext cx="41389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We, who live in the Biosphere Reserve, should act collectively to adapt our ways of living to make a stronger contribution to a sustainable future. There are more than 600 Biosphere Reserves in the world.</a:t>
            </a:r>
            <a:endParaRPr lang="en-US" dirty="0">
              <a:latin typeface="+mj-lt"/>
            </a:endParaRPr>
          </a:p>
        </p:txBody>
      </p:sp>
      <p:sp>
        <p:nvSpPr>
          <p:cNvPr id="24" name="textruta 23"/>
          <p:cNvSpPr txBox="1"/>
          <p:nvPr/>
        </p:nvSpPr>
        <p:spPr>
          <a:xfrm>
            <a:off x="9409327" y="2120016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is easy to live sustainably… or?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0586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/>
          <p:cNvSpPr/>
          <p:nvPr/>
        </p:nvSpPr>
        <p:spPr>
          <a:xfrm>
            <a:off x="0" y="0"/>
            <a:ext cx="1909823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accent6">
                  <a:lumMod val="75000"/>
                  <a:alpha val="56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Picture 2" descr="C:\Users\sowe001\AppData\Local\Microsoft\Windows\Temporary Internet Files\Content.IE5\JX52XW0T\scruffy-faces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805" y1="81873" x2="7805" y2="81873"/>
                        <a14:foregroundMark x1="13659" y1="88218" x2="13659" y2="88218"/>
                        <a14:foregroundMark x1="39512" y1="62236" x2="39512" y2="62236"/>
                        <a14:foregroundMark x1="23902" y1="46224" x2="23902" y2="46224"/>
                        <a14:foregroundMark x1="48130" y1="85498" x2="48130" y2="85498"/>
                        <a14:foregroundMark x1="69593" y1="85498" x2="69593" y2="85498"/>
                        <a14:foregroundMark x1="90569" y1="80967" x2="90569" y2="80967"/>
                        <a14:foregroundMark x1="83577" y1="53474" x2="83577" y2="53474"/>
                        <a14:foregroundMark x1="67154" y1="49245" x2="67154" y2="49245"/>
                        <a14:foregroundMark x1="72683" y1="42598" x2="72683" y2="42598"/>
                        <a14:foregroundMark x1="39512" y1="61329" x2="39512" y2="61329"/>
                        <a14:foregroundMark x1="31707" y1="47734" x2="31707" y2="47734"/>
                        <a14:foregroundMark x1="39837" y1="34743" x2="39837" y2="34743"/>
                        <a14:foregroundMark x1="48130" y1="19335" x2="48130" y2="19335"/>
                        <a14:foregroundMark x1="27805" y1="83988" x2="27805" y2="83988"/>
                        <a14:foregroundMark x1="4715" y1="83082" x2="4715" y2="83082"/>
                        <a14:foregroundMark x1="11707" y1="80363" x2="11707" y2="80363"/>
                        <a14:foregroundMark x1="79350" y1="70997" x2="79350" y2="70997"/>
                        <a14:foregroundMark x1="92520" y1="78852" x2="92520" y2="78852"/>
                        <a14:foregroundMark x1="12195" y1="81873" x2="12195" y2="81873"/>
                        <a14:foregroundMark x1="11057" y1="83082" x2="11057" y2="83082"/>
                        <a14:foregroundMark x1="8293" y1="85498" x2="8293" y2="85498"/>
                        <a14:foregroundMark x1="7154" y1="86707" x2="7154" y2="86707"/>
                        <a14:foregroundMark x1="6341" y1="84592" x2="6341" y2="84592"/>
                        <a14:foregroundMark x1="11707" y1="82477" x2="11707" y2="82477"/>
                        <a14:foregroundMark x1="7154" y1="95468" x2="7154" y2="95468"/>
                        <a14:foregroundMark x1="14472" y1="80967" x2="14472" y2="80967"/>
                        <a14:foregroundMark x1="7805" y1="74622" x2="7805" y2="74622"/>
                        <a14:foregroundMark x1="7154" y1="80967" x2="7154" y2="80967"/>
                        <a14:foregroundMark x1="11057" y1="80967" x2="11057" y2="80967"/>
                        <a14:foregroundMark x1="11707" y1="77341" x2="11707" y2="773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236" y="4606603"/>
            <a:ext cx="3399735" cy="1829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Bildobjekt 19" descr="\\kis.local\GEMENSAM\Mariestad\Biosfar\Personal\Biosfärkontoret\Information\Bildobjekt\biosfärutmaningen\Biosfärutmaning ENG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0071">
            <a:off x="164075" y="498204"/>
            <a:ext cx="1607836" cy="160783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ruta 20"/>
          <p:cNvSpPr txBox="1"/>
          <p:nvPr/>
        </p:nvSpPr>
        <p:spPr>
          <a:xfrm>
            <a:off x="2073898" y="1464404"/>
            <a:ext cx="77048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EVERYONE</a:t>
            </a:r>
            <a:r>
              <a:rPr lang="en-US" sz="2800" dirty="0" smtClean="0">
                <a:latin typeface="+mj-lt"/>
              </a:rPr>
              <a:t> who lives on our planet use resources, like food, water, wood, fuel, and metals. These are all things we need to survive and to have a good life.  Today, these resources are unevenly distributed. </a:t>
            </a:r>
            <a:endParaRPr lang="en-US" sz="2800" dirty="0">
              <a:latin typeface="+mj-lt"/>
            </a:endParaRPr>
          </a:p>
        </p:txBody>
      </p:sp>
      <p:sp>
        <p:nvSpPr>
          <p:cNvPr id="22" name="Rubrik 1"/>
          <p:cNvSpPr txBox="1">
            <a:spLocks/>
          </p:cNvSpPr>
          <p:nvPr/>
        </p:nvSpPr>
        <p:spPr>
          <a:xfrm>
            <a:off x="2073898" y="284085"/>
            <a:ext cx="96231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Living sustainably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812" y="3022151"/>
            <a:ext cx="2273474" cy="227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år 23"/>
          <p:cNvSpPr/>
          <p:nvPr/>
        </p:nvSpPr>
        <p:spPr>
          <a:xfrm rot="20110760">
            <a:off x="7938378" y="2970095"/>
            <a:ext cx="3680749" cy="3842795"/>
          </a:xfrm>
          <a:prstGeom prst="teardrop">
            <a:avLst>
              <a:gd name="adj" fmla="val 122769"/>
            </a:avLst>
          </a:prstGeom>
          <a:solidFill>
            <a:srgbClr val="7283B6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textruta 24"/>
          <p:cNvSpPr txBox="1"/>
          <p:nvPr/>
        </p:nvSpPr>
        <p:spPr>
          <a:xfrm>
            <a:off x="8356229" y="3921996"/>
            <a:ext cx="32277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WE ALL </a:t>
            </a:r>
            <a:r>
              <a:rPr lang="en-US" sz="2400" dirty="0" smtClean="0">
                <a:latin typeface="+mj-lt"/>
              </a:rPr>
              <a:t>must consider that our CHILDREN and GRANDCHILDREN need food, clean water and good soil to survive.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443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1909823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accent6">
                  <a:lumMod val="75000"/>
                  <a:alpha val="56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1"/>
          <p:cNvSpPr txBox="1">
            <a:spLocks/>
          </p:cNvSpPr>
          <p:nvPr/>
        </p:nvSpPr>
        <p:spPr>
          <a:xfrm>
            <a:off x="2080372" y="234489"/>
            <a:ext cx="9623124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3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BIOSPHERE CHALLENGE </a:t>
            </a:r>
            <a:r>
              <a:rPr lang="sv-SE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2" name="Rektangel 1"/>
          <p:cNvSpPr/>
          <p:nvPr/>
        </p:nvSpPr>
        <p:spPr>
          <a:xfrm>
            <a:off x="4248385" y="1715899"/>
            <a:ext cx="9024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Our</a:t>
            </a:r>
            <a:r>
              <a:rPr lang="sv-SE" sz="28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Best </a:t>
            </a:r>
            <a:r>
              <a:rPr lang="sv-SE" sz="28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Environmental</a:t>
            </a:r>
            <a:r>
              <a:rPr lang="sv-SE" sz="28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Action</a:t>
            </a:r>
            <a:endParaRPr lang="sv-SE" sz="28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9" name="Bildobjekt 8" descr="\\kis.local\GEMENSAM\Mariestad\Biosfar\Personal\Biosfärkontoret\Information\Bildobjekt\biosfärutmaningen\Biosfärutmaning ENG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0071">
            <a:off x="164075" y="498204"/>
            <a:ext cx="1607836" cy="1607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 descr="C:\Users\sowe001\AppData\Local\Microsoft\Windows\Temporary Internet Files\Content.IE5\7DXRIZI8\iStock_000019433006Small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255" y="2657674"/>
            <a:ext cx="3383691" cy="3383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12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-18968" y="0"/>
            <a:ext cx="1909823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accent6">
                  <a:lumMod val="75000"/>
                  <a:alpha val="56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år 10"/>
          <p:cNvSpPr/>
          <p:nvPr/>
        </p:nvSpPr>
        <p:spPr>
          <a:xfrm rot="11949308">
            <a:off x="8370282" y="1369177"/>
            <a:ext cx="3680749" cy="3842795"/>
          </a:xfrm>
          <a:prstGeom prst="teardrop">
            <a:avLst>
              <a:gd name="adj" fmla="val 107538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Rubrik 1"/>
          <p:cNvSpPr txBox="1">
            <a:spLocks/>
          </p:cNvSpPr>
          <p:nvPr/>
        </p:nvSpPr>
        <p:spPr>
          <a:xfrm>
            <a:off x="2073898" y="208901"/>
            <a:ext cx="96231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it </a:t>
            </a:r>
            <a:r>
              <a:rPr lang="sv-SE" sz="36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matter</a:t>
            </a:r>
            <a:r>
              <a:rPr lang="sv-SE" sz="3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36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sv-SE" sz="3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Action </a:t>
            </a:r>
            <a:r>
              <a:rPr lang="sv-SE" sz="36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sv-SE" sz="3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36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</a:t>
            </a:r>
            <a:r>
              <a:rPr lang="sv-SE" sz="3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sv-SE" sz="36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Fisk, Rolig, Cartoon, Udda, Förvånade, Ögon, Sim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6917" flipH="1">
            <a:off x="2559856" y="2409330"/>
            <a:ext cx="6277442" cy="313872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objekt 11" descr="\\kis.local\GEMENSAM\Mariestad\Biosfar\Personal\Biosfärkontoret\Information\Bildobjekt\biosfärutmaningen\Biosfärutmaning ENG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0071">
            <a:off x="164075" y="498204"/>
            <a:ext cx="1607836" cy="160783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ruta 13"/>
          <p:cNvSpPr txBox="1"/>
          <p:nvPr/>
        </p:nvSpPr>
        <p:spPr>
          <a:xfrm>
            <a:off x="8674006" y="2441382"/>
            <a:ext cx="30733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 smtClean="0">
                <a:latin typeface="+mj-lt"/>
                <a:ea typeface="Kozuka Gothic Pr6N B" pitchFamily="34" charset="-128"/>
              </a:rPr>
              <a:t>Think </a:t>
            </a:r>
            <a:r>
              <a:rPr lang="sv-SE" sz="2800" dirty="0" err="1" smtClean="0">
                <a:latin typeface="+mj-lt"/>
                <a:ea typeface="Kozuka Gothic Pr6N B" pitchFamily="34" charset="-128"/>
              </a:rPr>
              <a:t>about</a:t>
            </a:r>
            <a:r>
              <a:rPr lang="sv-SE" sz="2800" dirty="0" smtClean="0">
                <a:latin typeface="+mj-lt"/>
                <a:ea typeface="Kozuka Gothic Pr6N B" pitchFamily="34" charset="-128"/>
              </a:rPr>
              <a:t> </a:t>
            </a:r>
            <a:r>
              <a:rPr lang="sv-SE" sz="2800" dirty="0" err="1" smtClean="0">
                <a:latin typeface="+mj-lt"/>
                <a:ea typeface="Kozuka Gothic Pr6N B" pitchFamily="34" charset="-128"/>
              </a:rPr>
              <a:t>this</a:t>
            </a:r>
            <a:r>
              <a:rPr lang="sv-SE" sz="2800" dirty="0" smtClean="0">
                <a:latin typeface="+mj-lt"/>
                <a:ea typeface="Kozuka Gothic Pr6N B" pitchFamily="34" charset="-128"/>
              </a:rPr>
              <a:t> for a </a:t>
            </a:r>
            <a:r>
              <a:rPr lang="sv-SE" sz="2800" dirty="0" err="1" smtClean="0">
                <a:latin typeface="+mj-lt"/>
                <a:ea typeface="Kozuka Gothic Pr6N B" pitchFamily="34" charset="-128"/>
              </a:rPr>
              <a:t>minute</a:t>
            </a:r>
            <a:r>
              <a:rPr lang="sv-SE" sz="2800" dirty="0" smtClean="0">
                <a:latin typeface="+mj-lt"/>
                <a:ea typeface="Kozuka Gothic Pr6N B" pitchFamily="34" charset="-128"/>
              </a:rPr>
              <a:t> and </a:t>
            </a:r>
            <a:r>
              <a:rPr lang="sv-SE" sz="2800" dirty="0" err="1" smtClean="0">
                <a:latin typeface="+mj-lt"/>
                <a:ea typeface="Kozuka Gothic Pr6N B" pitchFamily="34" charset="-128"/>
              </a:rPr>
              <a:t>discuss</a:t>
            </a:r>
            <a:r>
              <a:rPr lang="sv-SE" sz="2800" dirty="0" smtClean="0">
                <a:latin typeface="+mj-lt"/>
                <a:ea typeface="Kozuka Gothic Pr6N B" pitchFamily="34" charset="-128"/>
              </a:rPr>
              <a:t> </a:t>
            </a:r>
            <a:r>
              <a:rPr lang="sv-SE" sz="2800" dirty="0" err="1" smtClean="0">
                <a:latin typeface="+mj-lt"/>
                <a:ea typeface="Kozuka Gothic Pr6N B" pitchFamily="34" charset="-128"/>
              </a:rPr>
              <a:t>your</a:t>
            </a:r>
            <a:r>
              <a:rPr lang="sv-SE" sz="2800" dirty="0" smtClean="0">
                <a:latin typeface="+mj-lt"/>
                <a:ea typeface="Kozuka Gothic Pr6N B" pitchFamily="34" charset="-128"/>
              </a:rPr>
              <a:t> </a:t>
            </a:r>
            <a:r>
              <a:rPr lang="sv-SE" sz="2800" dirty="0" err="1" smtClean="0">
                <a:latin typeface="+mj-lt"/>
                <a:ea typeface="Kozuka Gothic Pr6N B" pitchFamily="34" charset="-128"/>
              </a:rPr>
              <a:t>thoughts</a:t>
            </a:r>
            <a:r>
              <a:rPr lang="sv-SE" sz="2800" dirty="0" smtClean="0">
                <a:latin typeface="+mj-lt"/>
                <a:ea typeface="Kozuka Gothic Pr6N B" pitchFamily="34" charset="-128"/>
              </a:rPr>
              <a:t> in </a:t>
            </a:r>
            <a:r>
              <a:rPr lang="sv-SE" sz="2800" dirty="0" err="1" smtClean="0">
                <a:latin typeface="+mj-lt"/>
                <a:ea typeface="Kozuka Gothic Pr6N B" pitchFamily="34" charset="-128"/>
              </a:rPr>
              <a:t>class</a:t>
            </a:r>
            <a:r>
              <a:rPr lang="sv-SE" sz="2800" dirty="0" smtClean="0">
                <a:latin typeface="+mj-lt"/>
                <a:ea typeface="Kozuka Gothic Pr6N B" pitchFamily="34" charset="-128"/>
              </a:rPr>
              <a:t>.</a:t>
            </a:r>
          </a:p>
          <a:p>
            <a:pPr algn="ctr"/>
            <a:endParaRPr lang="sv-SE" sz="2800" dirty="0">
              <a:latin typeface="+mj-lt"/>
              <a:ea typeface="Kozuka Gothic Pr6N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170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1909823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accent6">
                  <a:lumMod val="75000"/>
                  <a:alpha val="56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1"/>
          <p:cNvSpPr txBox="1">
            <a:spLocks/>
          </p:cNvSpPr>
          <p:nvPr/>
        </p:nvSpPr>
        <p:spPr>
          <a:xfrm>
            <a:off x="2080372" y="571946"/>
            <a:ext cx="96231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YOU COME TO ANY CONCLUSIONS?</a:t>
            </a:r>
            <a:endParaRPr lang="sv-SE" sz="36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Frågor, Efterfrågan, Tvivel, Psykologi, Rädsl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372" y="1897509"/>
            <a:ext cx="4777628" cy="4777629"/>
          </a:xfrm>
          <a:prstGeom prst="rect">
            <a:avLst/>
          </a:prstGeom>
          <a:noFill/>
        </p:spPr>
      </p:pic>
      <p:pic>
        <p:nvPicPr>
          <p:cNvPr id="8" name="Picture 4" descr="Frågor, Efterfrågan, Tvivel, Psykologi, Rädsl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784" y="2680341"/>
            <a:ext cx="3757477" cy="3757478"/>
          </a:xfrm>
          <a:prstGeom prst="rect">
            <a:avLst/>
          </a:prstGeom>
          <a:noFill/>
        </p:spPr>
      </p:pic>
      <p:pic>
        <p:nvPicPr>
          <p:cNvPr id="9" name="Picture 4" descr="Frågor, Efterfrågan, Tvivel, Psykologi, Rädsl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856" y="3429000"/>
            <a:ext cx="2842656" cy="2842657"/>
          </a:xfrm>
          <a:prstGeom prst="rect">
            <a:avLst/>
          </a:prstGeom>
          <a:noFill/>
        </p:spPr>
      </p:pic>
      <p:pic>
        <p:nvPicPr>
          <p:cNvPr id="11" name="Picture 4" descr="Frågor, Efterfrågan, Tvivel, Psykologi, Rädsl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996" y="4028819"/>
            <a:ext cx="2111504" cy="2111504"/>
          </a:xfrm>
          <a:prstGeom prst="rect">
            <a:avLst/>
          </a:prstGeom>
          <a:noFill/>
        </p:spPr>
      </p:pic>
      <p:pic>
        <p:nvPicPr>
          <p:cNvPr id="13" name="Bildobjekt 12" descr="\\kis.local\GEMENSAM\Mariestad\Biosfar\Personal\Biosfärkontoret\Information\Bildobjekt\biosfärutmaningen\Biosfärutmaning ENG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0071">
            <a:off x="164075" y="498204"/>
            <a:ext cx="1607836" cy="16078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28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1909823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accent6">
                  <a:lumMod val="75000"/>
                  <a:alpha val="56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1"/>
          <p:cNvSpPr txBox="1">
            <a:spLocks/>
          </p:cNvSpPr>
          <p:nvPr/>
        </p:nvSpPr>
        <p:spPr>
          <a:xfrm>
            <a:off x="2080372" y="571946"/>
            <a:ext cx="96231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sz="3600" dirty="0">
              <a:solidFill>
                <a:srgbClr val="7283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941" y="2032446"/>
            <a:ext cx="3694613" cy="4130624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2286000" y="365125"/>
            <a:ext cx="9067800" cy="1325563"/>
          </a:xfrm>
        </p:spPr>
        <p:txBody>
          <a:bodyPr>
            <a:normAutofit/>
          </a:bodyPr>
          <a:lstStyle/>
          <a:p>
            <a:r>
              <a:rPr lang="sv-SE" sz="3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MANY PEOPLE DO SOMETHING SMALL, IT GIVES GREAT EFFECTS!</a:t>
            </a:r>
            <a:endParaRPr lang="sv-SE" sz="36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2286000" y="1825625"/>
            <a:ext cx="735207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3200" dirty="0" smtClean="0">
                <a:latin typeface="+mj-lt"/>
              </a:rPr>
              <a:t>It makes a </a:t>
            </a:r>
            <a:r>
              <a:rPr lang="sv-SE" sz="3200" dirty="0" err="1" smtClean="0">
                <a:latin typeface="+mj-lt"/>
              </a:rPr>
              <a:t>difference</a:t>
            </a:r>
            <a:r>
              <a:rPr lang="sv-SE" sz="3200" dirty="0" smtClean="0">
                <a:latin typeface="+mj-lt"/>
              </a:rPr>
              <a:t> </a:t>
            </a:r>
            <a:r>
              <a:rPr lang="sv-SE" sz="3200" dirty="0" err="1" smtClean="0">
                <a:latin typeface="+mj-lt"/>
              </a:rPr>
              <a:t>when</a:t>
            </a:r>
            <a:r>
              <a:rPr lang="sv-SE" sz="3200" dirty="0" smtClean="0">
                <a:latin typeface="+mj-lt"/>
              </a:rPr>
              <a:t> the </a:t>
            </a:r>
            <a:r>
              <a:rPr lang="sv-SE" sz="3200" dirty="0" err="1" smtClean="0">
                <a:latin typeface="+mj-lt"/>
              </a:rPr>
              <a:t>entire</a:t>
            </a:r>
            <a:r>
              <a:rPr lang="sv-SE" sz="3200" dirty="0" smtClean="0">
                <a:latin typeface="+mj-lt"/>
              </a:rPr>
              <a:t> </a:t>
            </a:r>
            <a:r>
              <a:rPr lang="sv-SE" sz="3200" dirty="0" err="1" smtClean="0">
                <a:latin typeface="+mj-lt"/>
              </a:rPr>
              <a:t>class</a:t>
            </a:r>
            <a:r>
              <a:rPr lang="sv-SE" sz="3200" dirty="0" smtClean="0">
                <a:latin typeface="+mj-lt"/>
              </a:rPr>
              <a:t> is </a:t>
            </a:r>
            <a:r>
              <a:rPr lang="sv-SE" sz="3200" dirty="0" err="1" smtClean="0">
                <a:latin typeface="+mj-lt"/>
              </a:rPr>
              <a:t>involved</a:t>
            </a:r>
            <a:r>
              <a:rPr lang="sv-SE" sz="3200" dirty="0" smtClean="0">
                <a:latin typeface="+mj-lt"/>
              </a:rPr>
              <a:t> in an </a:t>
            </a:r>
            <a:r>
              <a:rPr lang="sv-SE" sz="3200" dirty="0" err="1" smtClean="0">
                <a:latin typeface="+mj-lt"/>
              </a:rPr>
              <a:t>Environmental</a:t>
            </a:r>
            <a:r>
              <a:rPr lang="sv-SE" sz="3200" dirty="0" smtClean="0">
                <a:latin typeface="+mj-lt"/>
              </a:rPr>
              <a:t> Action…</a:t>
            </a:r>
          </a:p>
          <a:p>
            <a:pPr marL="0" indent="0">
              <a:buNone/>
            </a:pPr>
            <a:endParaRPr lang="sv-SE" sz="3200" dirty="0">
              <a:latin typeface="+mj-lt"/>
            </a:endParaRPr>
          </a:p>
          <a:p>
            <a:pPr marL="0" indent="0">
              <a:buNone/>
            </a:pPr>
            <a:r>
              <a:rPr lang="sv-SE" sz="3200" dirty="0" smtClean="0">
                <a:latin typeface="+mj-lt"/>
              </a:rPr>
              <a:t>… and </a:t>
            </a:r>
            <a:r>
              <a:rPr lang="sv-SE" sz="3200" dirty="0" err="1" smtClean="0">
                <a:latin typeface="+mj-lt"/>
              </a:rPr>
              <a:t>you</a:t>
            </a:r>
            <a:r>
              <a:rPr lang="sv-SE" sz="3200" dirty="0" smtClean="0">
                <a:latin typeface="+mj-lt"/>
              </a:rPr>
              <a:t> </a:t>
            </a:r>
            <a:r>
              <a:rPr lang="sv-SE" sz="3200" dirty="0" err="1" smtClean="0">
                <a:latin typeface="+mj-lt"/>
              </a:rPr>
              <a:t>can</a:t>
            </a:r>
            <a:r>
              <a:rPr lang="sv-SE" sz="3200" dirty="0" smtClean="0">
                <a:latin typeface="+mj-lt"/>
              </a:rPr>
              <a:t> </a:t>
            </a:r>
            <a:r>
              <a:rPr lang="sv-SE" sz="3200" dirty="0" err="1" smtClean="0">
                <a:latin typeface="+mj-lt"/>
              </a:rPr>
              <a:t>reach</a:t>
            </a:r>
            <a:r>
              <a:rPr lang="sv-SE" sz="3200" dirty="0" smtClean="0">
                <a:latin typeface="+mj-lt"/>
              </a:rPr>
              <a:t> </a:t>
            </a:r>
            <a:r>
              <a:rPr lang="sv-SE" sz="3200" dirty="0" err="1" smtClean="0">
                <a:latin typeface="+mj-lt"/>
              </a:rPr>
              <a:t>even</a:t>
            </a:r>
            <a:r>
              <a:rPr lang="sv-SE" sz="3200" dirty="0" smtClean="0">
                <a:latin typeface="+mj-lt"/>
              </a:rPr>
              <a:t> </a:t>
            </a:r>
            <a:r>
              <a:rPr lang="sv-SE" sz="3200" dirty="0" err="1" smtClean="0">
                <a:latin typeface="+mj-lt"/>
              </a:rPr>
              <a:t>greater</a:t>
            </a:r>
            <a:r>
              <a:rPr lang="sv-SE" sz="3200" dirty="0" smtClean="0"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sv-SE" sz="3200" dirty="0" err="1" smtClean="0">
                <a:latin typeface="+mj-lt"/>
              </a:rPr>
              <a:t>effects</a:t>
            </a:r>
            <a:r>
              <a:rPr lang="sv-SE" sz="3200" dirty="0" smtClean="0">
                <a:latin typeface="+mj-lt"/>
              </a:rPr>
              <a:t> </a:t>
            </a:r>
            <a:r>
              <a:rPr lang="sv-SE" sz="3200" dirty="0" err="1" smtClean="0">
                <a:latin typeface="+mj-lt"/>
              </a:rPr>
              <a:t>if</a:t>
            </a:r>
            <a:r>
              <a:rPr lang="sv-SE" sz="3200" dirty="0" smtClean="0">
                <a:latin typeface="+mj-lt"/>
              </a:rPr>
              <a:t> </a:t>
            </a:r>
            <a:r>
              <a:rPr lang="sv-SE" sz="3200" dirty="0" err="1" smtClean="0">
                <a:latin typeface="+mj-lt"/>
              </a:rPr>
              <a:t>you</a:t>
            </a:r>
            <a:r>
              <a:rPr lang="sv-SE" sz="3200" dirty="0" smtClean="0">
                <a:latin typeface="+mj-lt"/>
              </a:rPr>
              <a:t> </a:t>
            </a:r>
            <a:r>
              <a:rPr lang="sv-SE" sz="3200" dirty="0" err="1">
                <a:latin typeface="+mj-lt"/>
              </a:rPr>
              <a:t>i</a:t>
            </a:r>
            <a:r>
              <a:rPr lang="sv-SE" sz="3200" dirty="0" err="1" smtClean="0">
                <a:latin typeface="+mj-lt"/>
              </a:rPr>
              <a:t>nspire</a:t>
            </a:r>
            <a:r>
              <a:rPr lang="sv-SE" sz="3200" dirty="0" smtClean="0">
                <a:latin typeface="+mj-lt"/>
              </a:rPr>
              <a:t> </a:t>
            </a:r>
            <a:r>
              <a:rPr lang="sv-SE" sz="3200" dirty="0" err="1" smtClean="0">
                <a:latin typeface="+mj-lt"/>
              </a:rPr>
              <a:t>someone</a:t>
            </a:r>
            <a:r>
              <a:rPr lang="sv-SE" sz="3200" dirty="0" smtClean="0">
                <a:latin typeface="+mj-lt"/>
              </a:rPr>
              <a:t> </a:t>
            </a:r>
            <a:r>
              <a:rPr lang="sv-SE" sz="3200" dirty="0" err="1" smtClean="0">
                <a:latin typeface="+mj-lt"/>
              </a:rPr>
              <a:t>else</a:t>
            </a:r>
            <a:r>
              <a:rPr lang="sv-SE" sz="3200" dirty="0" smtClean="0">
                <a:latin typeface="+mj-lt"/>
              </a:rPr>
              <a:t>!</a:t>
            </a:r>
          </a:p>
          <a:p>
            <a:pPr marL="0" indent="0">
              <a:buNone/>
            </a:pPr>
            <a:endParaRPr lang="sv-SE" sz="3200" dirty="0">
              <a:latin typeface="+mj-lt"/>
            </a:endParaRPr>
          </a:p>
          <a:p>
            <a:pPr marL="0" indent="0">
              <a:buNone/>
            </a:pPr>
            <a:r>
              <a:rPr lang="sv-SE" sz="3200" dirty="0" err="1" smtClean="0">
                <a:latin typeface="+mj-lt"/>
              </a:rPr>
              <a:t>Here</a:t>
            </a:r>
            <a:r>
              <a:rPr lang="sv-SE" sz="3200" dirty="0" smtClean="0">
                <a:latin typeface="+mj-lt"/>
              </a:rPr>
              <a:t> </a:t>
            </a:r>
            <a:r>
              <a:rPr lang="sv-SE" sz="3200" dirty="0" err="1" smtClean="0">
                <a:latin typeface="+mj-lt"/>
              </a:rPr>
              <a:t>are</a:t>
            </a:r>
            <a:r>
              <a:rPr lang="sv-SE" sz="3200" dirty="0" smtClean="0">
                <a:latin typeface="+mj-lt"/>
              </a:rPr>
              <a:t> </a:t>
            </a:r>
            <a:r>
              <a:rPr lang="sv-SE" sz="3200" dirty="0" err="1" smtClean="0">
                <a:latin typeface="+mj-lt"/>
              </a:rPr>
              <a:t>some</a:t>
            </a:r>
            <a:r>
              <a:rPr lang="sv-SE" sz="3200" dirty="0" smtClean="0">
                <a:latin typeface="+mj-lt"/>
              </a:rPr>
              <a:t> </a:t>
            </a:r>
            <a:r>
              <a:rPr lang="sv-SE" sz="3200" dirty="0" err="1" smtClean="0">
                <a:latin typeface="+mj-lt"/>
              </a:rPr>
              <a:t>ideas</a:t>
            </a:r>
            <a:r>
              <a:rPr lang="sv-SE" sz="3200" dirty="0" smtClean="0">
                <a:latin typeface="+mj-lt"/>
              </a:rPr>
              <a:t>:</a:t>
            </a:r>
            <a:endParaRPr lang="sv-SE" sz="3200" dirty="0">
              <a:latin typeface="+mj-lt"/>
            </a:endParaRPr>
          </a:p>
        </p:txBody>
      </p:sp>
      <p:pic>
        <p:nvPicPr>
          <p:cNvPr id="8" name="Bildobjekt 7" descr="\\kis.local\GEMENSAM\Mariestad\Biosfar\Personal\Biosfärkontoret\Information\Bildobjekt\biosfärutmaningen\Biosfärutmaning ENG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0071">
            <a:off x="164075" y="498204"/>
            <a:ext cx="1607836" cy="16078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041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46000">
              <a:schemeClr val="accent1">
                <a:lumMod val="40000"/>
                <a:lumOff val="60000"/>
                <a:alpha val="76000"/>
              </a:schemeClr>
            </a:gs>
            <a:gs pos="78000">
              <a:schemeClr val="accent1">
                <a:lumMod val="60000"/>
                <a:lumOff val="40000"/>
                <a:alpha val="76000"/>
              </a:schemeClr>
            </a:gs>
            <a:gs pos="100000">
              <a:srgbClr val="4B78DD">
                <a:alpha val="76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1909823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accent6">
                  <a:lumMod val="75000"/>
                  <a:alpha val="56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1"/>
          <p:cNvSpPr txBox="1">
            <a:spLocks/>
          </p:cNvSpPr>
          <p:nvPr/>
        </p:nvSpPr>
        <p:spPr>
          <a:xfrm>
            <a:off x="2080372" y="571946"/>
            <a:ext cx="96231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sz="3600" dirty="0">
              <a:solidFill>
                <a:srgbClr val="7283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96358" y="365125"/>
            <a:ext cx="8957441" cy="1325563"/>
          </a:xfrm>
        </p:spPr>
        <p:txBody>
          <a:bodyPr>
            <a:normAutofit/>
          </a:bodyPr>
          <a:lstStyle/>
          <a:p>
            <a:r>
              <a:rPr lang="sv-SE" sz="3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RIDE YOUR BICYCLE…</a:t>
            </a:r>
            <a:endParaRPr lang="sv-SE" sz="36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396358" y="2104329"/>
            <a:ext cx="6135584" cy="40726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 smtClean="0">
                <a:latin typeface="+mj-lt"/>
              </a:rPr>
              <a:t>If 15 </a:t>
            </a:r>
            <a:r>
              <a:rPr lang="sv-SE" dirty="0" err="1" smtClean="0">
                <a:latin typeface="+mj-lt"/>
              </a:rPr>
              <a:t>pupils</a:t>
            </a:r>
            <a:r>
              <a:rPr lang="sv-SE" dirty="0" smtClean="0">
                <a:latin typeface="+mj-lt"/>
              </a:rPr>
              <a:t> in </a:t>
            </a:r>
            <a:r>
              <a:rPr lang="sv-SE" dirty="0" err="1" smtClean="0">
                <a:latin typeface="+mj-lt"/>
              </a:rPr>
              <a:t>your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class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ride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their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bicycle</a:t>
            </a:r>
            <a:r>
              <a:rPr lang="sv-SE" dirty="0" smtClean="0">
                <a:latin typeface="+mj-lt"/>
              </a:rPr>
              <a:t> to </a:t>
            </a:r>
            <a:r>
              <a:rPr lang="sv-SE" dirty="0" err="1" smtClean="0">
                <a:latin typeface="+mj-lt"/>
              </a:rPr>
              <a:t>school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instead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of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traveling</a:t>
            </a:r>
            <a:r>
              <a:rPr lang="sv-SE" dirty="0" smtClean="0">
                <a:latin typeface="+mj-lt"/>
              </a:rPr>
              <a:t> by </a:t>
            </a:r>
            <a:r>
              <a:rPr lang="sv-SE" dirty="0" err="1" smtClean="0">
                <a:latin typeface="+mj-lt"/>
              </a:rPr>
              <a:t>car</a:t>
            </a:r>
            <a:r>
              <a:rPr lang="sv-SE" dirty="0" smtClean="0">
                <a:latin typeface="+mj-lt"/>
              </a:rPr>
              <a:t>:</a:t>
            </a:r>
          </a:p>
          <a:p>
            <a:pPr marL="0" indent="0">
              <a:buNone/>
            </a:pPr>
            <a:r>
              <a:rPr lang="sv-SE" dirty="0" smtClean="0">
                <a:latin typeface="+mj-lt"/>
              </a:rPr>
              <a:t>1,5 kilometers,</a:t>
            </a:r>
          </a:p>
          <a:p>
            <a:pPr marL="0" indent="0">
              <a:buNone/>
            </a:pPr>
            <a:r>
              <a:rPr lang="sv-SE" dirty="0" smtClean="0">
                <a:latin typeface="+mj-lt"/>
              </a:rPr>
              <a:t>4 </a:t>
            </a:r>
            <a:r>
              <a:rPr lang="sv-SE" dirty="0" err="1" smtClean="0">
                <a:latin typeface="+mj-lt"/>
              </a:rPr>
              <a:t>days</a:t>
            </a:r>
            <a:r>
              <a:rPr lang="sv-SE" dirty="0" smtClean="0">
                <a:latin typeface="+mj-lt"/>
              </a:rPr>
              <a:t> per </a:t>
            </a:r>
            <a:r>
              <a:rPr lang="sv-SE" dirty="0" err="1" smtClean="0">
                <a:latin typeface="+mj-lt"/>
              </a:rPr>
              <a:t>week</a:t>
            </a:r>
            <a:r>
              <a:rPr lang="sv-SE" dirty="0" smtClean="0">
                <a:latin typeface="+mj-lt"/>
              </a:rPr>
              <a:t>, </a:t>
            </a:r>
          </a:p>
          <a:p>
            <a:pPr marL="0" indent="0">
              <a:buNone/>
            </a:pPr>
            <a:r>
              <a:rPr lang="sv-SE" dirty="0" smtClean="0">
                <a:latin typeface="+mj-lt"/>
              </a:rPr>
              <a:t/>
            </a:r>
            <a:br>
              <a:rPr lang="sv-SE" dirty="0" smtClean="0">
                <a:latin typeface="+mj-lt"/>
              </a:rPr>
            </a:br>
            <a:r>
              <a:rPr lang="sv-SE" dirty="0" err="1">
                <a:latin typeface="+mj-lt"/>
              </a:rPr>
              <a:t>Y</a:t>
            </a:r>
            <a:r>
              <a:rPr lang="sv-SE" dirty="0" err="1" smtClean="0">
                <a:latin typeface="+mj-lt"/>
              </a:rPr>
              <a:t>ou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will</a:t>
            </a:r>
            <a:r>
              <a:rPr lang="sv-SE" dirty="0" smtClean="0">
                <a:latin typeface="+mj-lt"/>
              </a:rPr>
              <a:t> ”save” 7 liters </a:t>
            </a:r>
            <a:r>
              <a:rPr lang="sv-SE" dirty="0" err="1" smtClean="0">
                <a:latin typeface="+mj-lt"/>
              </a:rPr>
              <a:t>of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petrol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each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week</a:t>
            </a:r>
            <a:r>
              <a:rPr lang="sv-SE" dirty="0" smtClean="0">
                <a:latin typeface="+mj-lt"/>
              </a:rPr>
              <a:t>.</a:t>
            </a:r>
          </a:p>
          <a:p>
            <a:pPr marL="0" indent="0">
              <a:buNone/>
            </a:pPr>
            <a:endParaRPr lang="sv-SE" dirty="0" smtClean="0">
              <a:latin typeface="+mj-lt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118" y="2418686"/>
            <a:ext cx="4372303" cy="4612735"/>
          </a:xfrm>
          <a:prstGeom prst="rect">
            <a:avLst/>
          </a:prstGeom>
        </p:spPr>
      </p:pic>
      <p:pic>
        <p:nvPicPr>
          <p:cNvPr id="8" name="Bildobjekt 7" descr="\\kis.local\GEMENSAM\Mariestad\Biosfar\Personal\Biosfärkontoret\Information\Bildobjekt\biosfärutmaningen\Biosfärutmaning ENG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0071">
            <a:off x="164075" y="498204"/>
            <a:ext cx="1607836" cy="16078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9480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4355</TotalTime>
  <Words>658</Words>
  <Application>Microsoft Office PowerPoint</Application>
  <PresentationFormat>Bredbild</PresentationFormat>
  <Paragraphs>67</Paragraphs>
  <Slides>17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Kozuka Gothic Pr6N B</vt:lpstr>
      <vt:lpstr>Office-tema</vt:lpstr>
      <vt:lpstr>BIOSPHERE CHALLENGE 2019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WHEN MANY PEOPLE DO SOMETHING SMALL, IT GIVES GREAT EFFECTS!</vt:lpstr>
      <vt:lpstr>IF YOU RIDE YOUR BICYCLE…</vt:lpstr>
      <vt:lpstr>IF YOU MAKE YOUR SCHOOL MORE ENERGY EFFICIENT…</vt:lpstr>
      <vt:lpstr>IF YOU TRADE CLOTHES WITH EACH OTHER…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BIOSPHERE CHALLENGE 2016</dc:title>
  <dc:creator>Johanna Mac Taggart</dc:creator>
  <cp:lastModifiedBy>Johanna Mac Taggart</cp:lastModifiedBy>
  <cp:revision>197</cp:revision>
  <cp:lastPrinted>2017-11-10T07:53:29Z</cp:lastPrinted>
  <dcterms:created xsi:type="dcterms:W3CDTF">2016-01-25T12:59:27Z</dcterms:created>
  <dcterms:modified xsi:type="dcterms:W3CDTF">2019-02-21T08:46:21Z</dcterms:modified>
</cp:coreProperties>
</file>